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70"/>
  </p:notesMasterIdLst>
  <p:sldIdLst>
    <p:sldId id="256" r:id="rId2"/>
    <p:sldId id="259" r:id="rId3"/>
    <p:sldId id="263" r:id="rId4"/>
    <p:sldId id="264" r:id="rId5"/>
    <p:sldId id="267" r:id="rId6"/>
    <p:sldId id="268" r:id="rId7"/>
    <p:sldId id="269" r:id="rId8"/>
    <p:sldId id="270" r:id="rId9"/>
    <p:sldId id="272" r:id="rId10"/>
    <p:sldId id="273" r:id="rId11"/>
    <p:sldId id="274" r:id="rId12"/>
    <p:sldId id="275" r:id="rId13"/>
    <p:sldId id="276" r:id="rId14"/>
    <p:sldId id="279" r:id="rId15"/>
    <p:sldId id="280" r:id="rId16"/>
    <p:sldId id="281" r:id="rId17"/>
    <p:sldId id="285" r:id="rId18"/>
    <p:sldId id="286" r:id="rId19"/>
    <p:sldId id="289" r:id="rId20"/>
    <p:sldId id="290" r:id="rId21"/>
    <p:sldId id="291" r:id="rId22"/>
    <p:sldId id="295" r:id="rId23"/>
    <p:sldId id="296" r:id="rId24"/>
    <p:sldId id="298" r:id="rId25"/>
    <p:sldId id="299" r:id="rId26"/>
    <p:sldId id="302" r:id="rId27"/>
    <p:sldId id="303" r:id="rId28"/>
    <p:sldId id="306" r:id="rId29"/>
    <p:sldId id="307" r:id="rId30"/>
    <p:sldId id="309" r:id="rId31"/>
    <p:sldId id="310" r:id="rId32"/>
    <p:sldId id="313" r:id="rId33"/>
    <p:sldId id="314" r:id="rId34"/>
    <p:sldId id="315" r:id="rId35"/>
    <p:sldId id="316" r:id="rId36"/>
    <p:sldId id="319" r:id="rId37"/>
    <p:sldId id="320" r:id="rId38"/>
    <p:sldId id="323" r:id="rId39"/>
    <p:sldId id="324" r:id="rId40"/>
    <p:sldId id="326" r:id="rId41"/>
    <p:sldId id="327" r:id="rId42"/>
    <p:sldId id="328" r:id="rId43"/>
    <p:sldId id="334" r:id="rId44"/>
    <p:sldId id="335" r:id="rId45"/>
    <p:sldId id="336" r:id="rId46"/>
    <p:sldId id="340" r:id="rId47"/>
    <p:sldId id="341" r:id="rId48"/>
    <p:sldId id="344" r:id="rId49"/>
    <p:sldId id="346" r:id="rId50"/>
    <p:sldId id="347" r:id="rId51"/>
    <p:sldId id="348" r:id="rId52"/>
    <p:sldId id="350" r:id="rId53"/>
    <p:sldId id="351" r:id="rId54"/>
    <p:sldId id="353" r:id="rId55"/>
    <p:sldId id="354" r:id="rId56"/>
    <p:sldId id="357" r:id="rId57"/>
    <p:sldId id="358" r:id="rId58"/>
    <p:sldId id="359" r:id="rId59"/>
    <p:sldId id="364" r:id="rId60"/>
    <p:sldId id="365" r:id="rId61"/>
    <p:sldId id="366" r:id="rId62"/>
    <p:sldId id="369" r:id="rId63"/>
    <p:sldId id="370" r:id="rId64"/>
    <p:sldId id="371" r:id="rId65"/>
    <p:sldId id="374" r:id="rId66"/>
    <p:sldId id="375" r:id="rId67"/>
    <p:sldId id="376" r:id="rId68"/>
    <p:sldId id="378" r:id="rId69"/>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 id="2" name="Rich Kershn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33"/>
    <a:srgbClr val="4EB857"/>
    <a:srgbClr val="009933"/>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5" autoAdjust="0"/>
    <p:restoredTop sz="90603" autoAdjust="0"/>
  </p:normalViewPr>
  <p:slideViewPr>
    <p:cSldViewPr>
      <p:cViewPr>
        <p:scale>
          <a:sx n="147" d="100"/>
          <a:sy n="147" d="100"/>
        </p:scale>
        <p:origin x="-936" y="-8"/>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commentAuthors" Target="commentAuthor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you don’t see your picture file listed in the Insert Picture dialog box after navigating to the folder where the picture is stored, click the All Pictures drop-down list to the right of the File Name box. Excel will display all pictures that it supports, such as BMP, JPG, PNG, TIFF, and more.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2233578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Most images you find on the Internet are copyrighted, even if you don’t see a copyright symbol or copyright text associated with the image. If you intend to use an image you find on the Internet, you need to contact the image owner and seek permission. As an alternative, you can search for “public domain images” to find images that are not restricted by copyright, or purchase images from any number of stock image websites.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a:t>
            </a:fld>
            <a:endParaRPr lang="en-US"/>
          </a:p>
        </p:txBody>
      </p:sp>
    </p:spTree>
    <p:extLst>
      <p:ext uri="{BB962C8B-B14F-4D97-AF65-F5344CB8AC3E}">
        <p14:creationId xmlns:p14="http://schemas.microsoft.com/office/powerpoint/2010/main" val="399152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a:latin typeface="Segoe"/>
                <a:ea typeface="ＭＳ ゴシック"/>
              </a:rPr>
              <a:t>Take Note: When drawing straight lines, with or without arrowheads, to constrain the line to a 45° or 90° angle, hold the Shift key as you drag to draw the line. Release the mouse button before releasing the Shift key to maintain the angle after the line is completed.</a:t>
            </a:r>
          </a:p>
          <a:p>
            <a:pPr lvl="1" rtl="0"/>
            <a:endParaRPr lang="en-US" b="0" i="0" u="none" strike="noStrike" baseline="0" smtClean="0">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17</a:t>
            </a:fld>
            <a:endParaRPr lang="en-US"/>
          </a:p>
        </p:txBody>
      </p:sp>
    </p:spTree>
    <p:extLst>
      <p:ext uri="{BB962C8B-B14F-4D97-AF65-F5344CB8AC3E}">
        <p14:creationId xmlns:p14="http://schemas.microsoft.com/office/powerpoint/2010/main" val="2610960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You learned how to format text in Lesson 6.</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21</a:t>
            </a:fld>
            <a:endParaRPr lang="en-US"/>
          </a:p>
        </p:txBody>
      </p:sp>
    </p:spTree>
    <p:extLst>
      <p:ext uri="{BB962C8B-B14F-4D97-AF65-F5344CB8AC3E}">
        <p14:creationId xmlns:p14="http://schemas.microsoft.com/office/powerpoint/2010/main" val="3210476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While the object is selected, you can move it without using the mouse. Just tap the arrow keys on your keyboard to nudge the object in small increments–up, down, left, or right.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29</a:t>
            </a:fld>
            <a:endParaRPr lang="en-US"/>
          </a:p>
        </p:txBody>
      </p:sp>
    </p:spTree>
    <p:extLst>
      <p:ext uri="{BB962C8B-B14F-4D97-AF65-F5344CB8AC3E}">
        <p14:creationId xmlns:p14="http://schemas.microsoft.com/office/powerpoint/2010/main" val="1353479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click the object to select it and then press Ctrl + C to copy it to the Clipboard. </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click in the target spot and press Ctrl+V to paste the object from the Clipboard.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220662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use the Bring Forward and Send Backward commands repeatedly, so that, for example, a shape can go from sixth place in a stack of six items to third. To use these buttons without having to display the drop-down menu and make a choice there, just click the Send Backward or Bring Forward buttons rather than clicking their button arrows.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42</a:t>
            </a:fld>
            <a:endParaRPr lang="en-US"/>
          </a:p>
        </p:txBody>
      </p:sp>
    </p:spTree>
    <p:extLst>
      <p:ext uri="{BB962C8B-B14F-4D97-AF65-F5344CB8AC3E}">
        <p14:creationId xmlns:p14="http://schemas.microsoft.com/office/powerpoint/2010/main" val="4202889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Excel allows you to hover your mouse over the thumbnails that represent various corrections and see the effect in your selected photo before committing to the change. Point to any thumbnail in the Corrections menu, wait a second, and observe the change in your photo. If you like the effect, click the thumbnail. If not, move on and preview another.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44</a:t>
            </a:fld>
            <a:endParaRPr lang="en-US"/>
          </a:p>
        </p:txBody>
      </p:sp>
    </p:spTree>
    <p:extLst>
      <p:ext uri="{BB962C8B-B14F-4D97-AF65-F5344CB8AC3E}">
        <p14:creationId xmlns:p14="http://schemas.microsoft.com/office/powerpoint/2010/main" val="2009947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E26E77-B2BE-374C-83CC-23DA3C90AE9D}" type="datetimeFigureOut">
              <a:t>8/24/13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9C33F5-932C-2D4A-A58F-40466FE6731C}" type="slidenum">
              <a:t>‹#›</a:t>
            </a:fld>
            <a:endParaRPr lang="en-US"/>
          </a:p>
        </p:txBody>
      </p:sp>
    </p:spTree>
    <p:extLst>
      <p:ext uri="{BB962C8B-B14F-4D97-AF65-F5344CB8AC3E}">
        <p14:creationId xmlns:p14="http://schemas.microsoft.com/office/powerpoint/2010/main" val="111022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33"/>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233"/>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33"/>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33"/>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33"/>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lnSpc>
                <a:spcPct val="80000"/>
              </a:lnSpc>
            </a:pPr>
            <a:r>
              <a:rPr lang="en-US" sz="4400">
                <a:latin typeface="Segoe"/>
                <a:ea typeface="ＭＳ ゴシック"/>
              </a:rPr>
              <a:t>Adding Pictures and Shapes </a:t>
            </a:r>
            <a:br>
              <a:rPr lang="en-US" sz="4400">
                <a:latin typeface="Segoe"/>
                <a:ea typeface="ＭＳ ゴシック"/>
              </a:rPr>
            </a:br>
            <a:r>
              <a:rPr lang="en-US" sz="4400">
                <a:latin typeface="Segoe"/>
                <a:ea typeface="ＭＳ ゴシック"/>
              </a:rPr>
              <a:t>to a Worksheet</a:t>
            </a:r>
          </a:p>
        </p:txBody>
      </p:sp>
      <p:sp>
        <p:nvSpPr>
          <p:cNvPr id="2055" name="Subtitle 2"/>
          <p:cNvSpPr>
            <a:spLocks noGrp="1"/>
          </p:cNvSpPr>
          <p:nvPr>
            <p:ph type="body" idx="1"/>
          </p:nvPr>
        </p:nvSpPr>
        <p:spPr>
          <a:xfrm>
            <a:off x="304800" y="2743200"/>
            <a:ext cx="8183563" cy="533400"/>
          </a:xfrm>
        </p:spPr>
        <p:txBody>
          <a:bodyPr lIns="182880" tIns="0"/>
          <a:lstStyle/>
          <a:p>
            <a:pPr marL="36513" indent="0" algn="r" eaLnBrk="1" hangingPunct="1">
              <a:spcBef>
                <a:spcPct val="0"/>
              </a:spcBef>
              <a:buFontTx/>
              <a:buNone/>
            </a:pPr>
            <a:r>
              <a:rPr lang="en-US" sz="2800" dirty="0" smtClean="0">
                <a:solidFill>
                  <a:srgbClr val="007233"/>
                </a:solidFill>
              </a:rPr>
              <a:t>Lesson 13</a:t>
            </a:r>
          </a:p>
          <a:p>
            <a:pPr marL="36513" indent="0" algn="r" eaLnBrk="1" hangingPunct="1">
              <a:spcBef>
                <a:spcPct val="0"/>
              </a:spcBef>
              <a:buFontTx/>
              <a:buNone/>
            </a:pPr>
            <a:endParaRPr lang="en-US" sz="2800" dirty="0" smtClean="0">
              <a:solidFill>
                <a:srgbClr val="007233"/>
              </a:solidFill>
            </a:endParaRP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33"/>
                </a:solidFill>
                <a:latin typeface="Segoe UI Semibold" panose="020B0702040204020203" pitchFamily="34" charset="0"/>
              </a:rPr>
              <a:t>Microsoft</a:t>
            </a:r>
            <a:r>
              <a:rPr lang="en-US" sz="4800" b="1" dirty="0" smtClean="0">
                <a:solidFill>
                  <a:srgbClr val="007233"/>
                </a:solidFill>
                <a:latin typeface="+mn-lt"/>
              </a:rPr>
              <a:t> </a:t>
            </a:r>
            <a:r>
              <a:rPr lang="en-US" sz="4800" b="1" dirty="0" smtClean="0">
                <a:solidFill>
                  <a:srgbClr val="4EB857"/>
                </a:solidFill>
                <a:latin typeface="+mn-lt"/>
              </a:rPr>
              <a:t>Excel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an Image from Your SkyDrive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 You must have an account at SkyDrive.com. Accounts are free to set up and use. SkyDrive is Microsoft’s cloud solution for sharing and collaboration. If you installed Office 2013 on your own computer, you most likely became an Office 365 subscriber, which gave you space within the SkyDrive cloud. You can use this space to store files of all kinds, including pictures.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2142549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an Image from Your SkyDrive</a:t>
            </a:r>
          </a:p>
        </p:txBody>
      </p:sp>
      <p:sp>
        <p:nvSpPr>
          <p:cNvPr id="3" name="Text Placeholder 2"/>
          <p:cNvSpPr>
            <a:spLocks noGrp="1"/>
          </p:cNvSpPr>
          <p:nvPr>
            <p:ph type="body" idx="1"/>
          </p:nvPr>
        </p:nvSpPr>
        <p:spPr/>
        <p:txBody>
          <a:bodyPr/>
          <a:lstStyle/>
          <a:p>
            <a:pPr lvl="1" rtl="0"/>
            <a:r>
              <a:rPr lang="en-US" b="0" i="0" u="none" strike="noStrike" baseline="0" smtClean="0">
                <a:latin typeface="Segoe"/>
                <a:ea typeface="ＭＳ ゴシック"/>
              </a:rPr>
              <a:t>Connect to your SkyDrive account, navigate to the </a:t>
            </a:r>
            <a:r>
              <a:rPr lang="en-US" b="1" i="0" u="none" strike="noStrike" baseline="0" smtClean="0">
                <a:latin typeface="Segoe"/>
                <a:ea typeface="ＭＳ ゴシック"/>
              </a:rPr>
              <a:t>Pictures </a:t>
            </a:r>
            <a:r>
              <a:rPr lang="en-US" b="0" i="0" u="none" strike="noStrike" baseline="0" smtClean="0">
                <a:latin typeface="Segoe"/>
                <a:ea typeface="ＭＳ ゴシック"/>
              </a:rPr>
              <a:t>folder, and upload the Lesson 13 images. If a Pictures folder doesn’t exist, create it and then upload the images.</a:t>
            </a:r>
          </a:p>
          <a:p>
            <a:pPr lvl="1" rtl="0"/>
            <a:r>
              <a:rPr lang="en-US" b="0" i="0" u="none" strike="noStrike" baseline="0" smtClean="0">
                <a:latin typeface="Segoe"/>
                <a:ea typeface="ＭＳ ゴシック"/>
              </a:rPr>
              <a:t>Click in cell </a:t>
            </a:r>
            <a:r>
              <a:rPr lang="en-US" b="1" i="0" u="none" strike="noStrike" baseline="0" smtClean="0">
                <a:latin typeface="Segoe"/>
                <a:ea typeface="ＭＳ ゴシック"/>
              </a:rPr>
              <a:t>Q1</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INSERT tab, in the Illustrations group, click the </a:t>
            </a:r>
            <a:r>
              <a:rPr lang="en-US" b="1" i="0" u="none" strike="noStrike" baseline="0" smtClean="0">
                <a:latin typeface="Segoe"/>
                <a:ea typeface="ＭＳ ゴシック"/>
              </a:rPr>
              <a:t>Online Pictures</a:t>
            </a:r>
            <a:r>
              <a:rPr lang="en-US" b="0" i="0" u="none" strike="noStrike" baseline="0" smtClean="0">
                <a:latin typeface="Segoe"/>
                <a:ea typeface="ＭＳ ゴシック"/>
              </a:rPr>
              <a:t> button. The Insert Pictures dialog box appears.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Browse</a:t>
            </a:r>
            <a:r>
              <a:rPr lang="en-US" b="0" i="0" u="none" strike="noStrike" baseline="0" smtClean="0">
                <a:latin typeface="Segoe"/>
                <a:ea typeface="ＭＳ ゴシック"/>
              </a:rPr>
              <a:t> link to the right of the SkyDrive option. Your SkyDrive folders, including a Public folder, appear.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2090504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an Image from Your SkyDrive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Double-click the </a:t>
            </a:r>
            <a:br>
              <a:rPr lang="en-US" b="0" i="0" u="none" strike="noStrike" baseline="0" smtClean="0">
                <a:latin typeface="Segoe"/>
                <a:ea typeface="ＭＳ ゴシック"/>
              </a:rPr>
            </a:br>
            <a:r>
              <a:rPr lang="en-US" b="1" i="0" u="none" strike="noStrike" baseline="0" smtClean="0">
                <a:latin typeface="Segoe"/>
                <a:ea typeface="ＭＳ ゴシック"/>
              </a:rPr>
              <a:t>Pictures</a:t>
            </a:r>
            <a:r>
              <a:rPr lang="en-US" b="0" i="0" u="none" strike="noStrike" baseline="0" smtClean="0">
                <a:latin typeface="Segoe"/>
                <a:ea typeface="ＭＳ ゴシック"/>
              </a:rPr>
              <a:t> folder or </a:t>
            </a:r>
            <a:br>
              <a:rPr lang="en-US" b="0" i="0" u="none" strike="noStrike" baseline="0" smtClean="0">
                <a:latin typeface="Segoe"/>
                <a:ea typeface="ＭＳ ゴシック"/>
              </a:rPr>
            </a:br>
            <a:r>
              <a:rPr lang="en-US" b="0" i="0" u="none" strike="noStrike" baseline="0" smtClean="0">
                <a:latin typeface="Segoe"/>
                <a:ea typeface="ＭＳ ゴシック"/>
              </a:rPr>
              <a:t>whichever folder </a:t>
            </a:r>
            <a:br>
              <a:rPr lang="en-US" b="0" i="0" u="none" strike="noStrike" baseline="0" smtClean="0">
                <a:latin typeface="Segoe"/>
                <a:ea typeface="ＭＳ ゴシック"/>
              </a:rPr>
            </a:br>
            <a:r>
              <a:rPr lang="en-US" b="0" i="0" u="none" strike="noStrike" baseline="0" smtClean="0">
                <a:latin typeface="Segoe"/>
                <a:ea typeface="ＭＳ ゴシック"/>
              </a:rPr>
              <a:t>contains the picture </a:t>
            </a:r>
            <a:br>
              <a:rPr lang="en-US" b="0" i="0" u="none" strike="noStrike" baseline="0" smtClean="0">
                <a:latin typeface="Segoe"/>
                <a:ea typeface="ＭＳ ゴシック"/>
              </a:rPr>
            </a:br>
            <a:r>
              <a:rPr lang="en-US" b="0" i="0" u="none" strike="noStrike" baseline="0" smtClean="0">
                <a:latin typeface="Segoe"/>
                <a:ea typeface="ＭＳ ゴシック"/>
              </a:rPr>
              <a:t>you want to insert. </a:t>
            </a:r>
            <a:br>
              <a:rPr lang="en-US" b="0" i="0" u="none" strike="noStrike" baseline="0" smtClean="0">
                <a:latin typeface="Segoe"/>
                <a:ea typeface="ＭＳ ゴシック"/>
              </a:rPr>
            </a:br>
            <a:r>
              <a:rPr lang="en-US" b="0" i="0" u="none" strike="noStrike" baseline="0" smtClean="0">
                <a:latin typeface="Segoe"/>
                <a:ea typeface="ＭＳ ゴシック"/>
              </a:rPr>
              <a:t>The folder opens, </a:t>
            </a:r>
            <a:br>
              <a:rPr lang="en-US" b="0" i="0" u="none" strike="noStrike" baseline="0" smtClean="0">
                <a:latin typeface="Segoe"/>
                <a:ea typeface="ＭＳ ゴシック"/>
              </a:rPr>
            </a:br>
            <a:r>
              <a:rPr lang="en-US" b="0" i="0" u="none" strike="noStrike" baseline="0" smtClean="0">
                <a:latin typeface="Segoe"/>
                <a:ea typeface="ＭＳ ゴシック"/>
              </a:rPr>
              <a:t>displaying the images </a:t>
            </a:r>
            <a:br>
              <a:rPr lang="en-US" b="0" i="0" u="none" strike="noStrike" baseline="0" smtClean="0">
                <a:latin typeface="Segoe"/>
                <a:ea typeface="ＭＳ ゴシック"/>
              </a:rPr>
            </a:br>
            <a:r>
              <a:rPr lang="en-US" b="0" i="0" u="none" strike="noStrike" baseline="0" smtClean="0">
                <a:latin typeface="Segoe"/>
                <a:ea typeface="ＭＳ ゴシック"/>
              </a:rPr>
              <a:t>it contains (right).</a:t>
            </a:r>
          </a:p>
          <a:p>
            <a:pPr lvl="1" rtl="0">
              <a:buAutoNum type="arabicPeriod" startAt="5"/>
            </a:pPr>
            <a:r>
              <a:rPr lang="en-US" b="0" i="0" u="none" strike="noStrike" baseline="0" smtClean="0">
                <a:latin typeface="Segoe"/>
                <a:ea typeface="ＭＳ ゴシック"/>
              </a:rPr>
              <a:t>Scroll through the images, select the </a:t>
            </a:r>
            <a:r>
              <a:rPr lang="en-US" b="1" i="0" u="none" strike="noStrike" baseline="0" smtClean="0">
                <a:latin typeface="Segoe"/>
                <a:ea typeface="ＭＳ ゴシック"/>
              </a:rPr>
              <a:t>13 Canned Veges</a:t>
            </a:r>
            <a:r>
              <a:rPr lang="en-US" b="0" i="0" u="none" strike="noStrike" baseline="0" smtClean="0">
                <a:latin typeface="Segoe"/>
                <a:ea typeface="ＭＳ ゴシック"/>
              </a:rPr>
              <a:t> image, and then click the </a:t>
            </a:r>
            <a:r>
              <a:rPr lang="en-US" b="1" i="0" u="none" strike="noStrike" baseline="0" smtClean="0">
                <a:latin typeface="Segoe"/>
                <a:ea typeface="ＭＳ ゴシック"/>
              </a:rPr>
              <a:t>Insert</a:t>
            </a:r>
            <a:r>
              <a:rPr lang="en-US" b="0" i="0" u="none" strike="noStrike" baseline="0" smtClean="0">
                <a:latin typeface="Segoe"/>
                <a:ea typeface="ＭＳ ゴシック"/>
              </a:rPr>
              <a:t> button. You can also double-click the desired image.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366513" cy="2785835"/>
          </a:xfrm>
          <a:prstGeom prst="rect">
            <a:avLst/>
          </a:prstGeom>
        </p:spPr>
      </p:pic>
    </p:spTree>
    <p:extLst>
      <p:ext uri="{BB962C8B-B14F-4D97-AF65-F5344CB8AC3E}">
        <p14:creationId xmlns:p14="http://schemas.microsoft.com/office/powerpoint/2010/main" val="2791220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an Image from Your SkyDrive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Once an image is inserted, the dialog box closes automatically.</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as </a:t>
            </a:r>
            <a:r>
              <a:rPr lang="en-US" b="1" i="1" u="none" strike="noStrike" baseline="0" smtClean="0">
                <a:latin typeface="Segoe"/>
                <a:ea typeface="ＭＳ ゴシック"/>
              </a:rPr>
              <a:t>13 Insert Pictures Solution</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Excel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3206465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Shape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if it’s </a:t>
            </a:r>
            <a:br>
              <a:rPr lang="en-US" b="0" i="0" u="none" strike="noStrike" baseline="0" smtClean="0">
                <a:latin typeface="Segoe"/>
                <a:ea typeface="ＭＳ ゴシック"/>
              </a:rPr>
            </a:br>
            <a:r>
              <a:rPr lang="en-US" b="0" i="0" u="none" strike="noStrike" baseline="0" smtClean="0">
                <a:latin typeface="Segoe"/>
                <a:ea typeface="ＭＳ ゴシック"/>
              </a:rPr>
              <a:t>not already running.</a:t>
            </a:r>
          </a:p>
          <a:p>
            <a:pPr lvl="1" rtl="0"/>
            <a:r>
              <a:rPr lang="en-US" b="0" i="0" u="none" strike="noStrike" baseline="0" smtClean="0">
                <a:latin typeface="Segoe"/>
                <a:ea typeface="ＭＳ ゴシック"/>
              </a:rPr>
              <a:t>OPEN </a:t>
            </a:r>
            <a:r>
              <a:rPr lang="en-US" b="1" i="1" u="none" strike="noStrike" baseline="0" smtClean="0">
                <a:latin typeface="Segoe"/>
                <a:ea typeface="ＭＳ ゴシック"/>
              </a:rPr>
              <a:t>13 Add Shapes</a:t>
            </a:r>
            <a:r>
              <a:rPr lang="en-US" b="0" i="0" u="none" strike="noStrike" baseline="0" smtClean="0">
                <a:latin typeface="Segoe"/>
                <a:ea typeface="ＭＳ ゴシック"/>
              </a:rPr>
              <a:t> from </a:t>
            </a:r>
            <a:br>
              <a:rPr lang="en-US" b="0" i="0" u="none" strike="noStrike" baseline="0" smtClean="0">
                <a:latin typeface="Segoe"/>
                <a:ea typeface="ＭＳ ゴシック"/>
              </a:rPr>
            </a:br>
            <a:r>
              <a:rPr lang="en-US" b="0" i="0" u="none" strike="noStrike" baseline="0" smtClean="0">
                <a:latin typeface="Segoe"/>
                <a:ea typeface="ＭＳ ゴシック"/>
              </a:rPr>
              <a:t>the data files for this lesson.</a:t>
            </a:r>
          </a:p>
          <a:p>
            <a:pPr lvl="1" rtl="0"/>
            <a:r>
              <a:rPr lang="en-US" b="0" i="0" u="none" strike="noStrike" baseline="0" smtClean="0">
                <a:latin typeface="Segoe"/>
                <a:ea typeface="ＭＳ ゴシック"/>
              </a:rPr>
              <a:t>On the INSERT tab, in the </a:t>
            </a:r>
            <a:br>
              <a:rPr lang="en-US" b="0" i="0" u="none" strike="noStrike" baseline="0" smtClean="0">
                <a:latin typeface="Segoe"/>
                <a:ea typeface="ＭＳ ゴシック"/>
              </a:rPr>
            </a:br>
            <a:r>
              <a:rPr lang="en-US" b="0" i="0" u="none" strike="noStrike" baseline="0" smtClean="0">
                <a:latin typeface="Segoe"/>
                <a:ea typeface="ＭＳ ゴシック"/>
              </a:rPr>
              <a:t>Illustrations group, click the </a:t>
            </a:r>
            <a:br>
              <a:rPr lang="en-US" b="0" i="0" u="none" strike="noStrike" baseline="0" smtClean="0">
                <a:latin typeface="Segoe"/>
                <a:ea typeface="ＭＳ ゴシック"/>
              </a:rPr>
            </a:br>
            <a:r>
              <a:rPr lang="en-US" b="1" i="0" u="none" strike="noStrike" baseline="0" smtClean="0">
                <a:latin typeface="Segoe"/>
                <a:ea typeface="ＭＳ ゴシック"/>
              </a:rPr>
              <a:t>Shapes</a:t>
            </a:r>
            <a:r>
              <a:rPr lang="en-US" b="0" i="0" u="none" strike="noStrike" baseline="0" smtClean="0">
                <a:latin typeface="Segoe"/>
                <a:ea typeface="ＭＳ ゴシック"/>
              </a:rPr>
              <a:t> button. A menu of </a:t>
            </a:r>
            <a:br>
              <a:rPr lang="en-US" b="0" i="0" u="none" strike="noStrike" baseline="0" smtClean="0">
                <a:latin typeface="Segoe"/>
                <a:ea typeface="ＭＳ ゴシック"/>
              </a:rPr>
            </a:br>
            <a:r>
              <a:rPr lang="en-US" b="0" i="0" u="none" strike="noStrike" baseline="0" smtClean="0">
                <a:latin typeface="Segoe"/>
                <a:ea typeface="ＭＳ ゴシック"/>
              </a:rPr>
              <a:t>shape categories appears, </a:t>
            </a:r>
            <a:br>
              <a:rPr lang="en-US" b="0" i="0" u="none" strike="noStrike" baseline="0" smtClean="0">
                <a:latin typeface="Segoe"/>
                <a:ea typeface="ＭＳ ゴシック"/>
              </a:rPr>
            </a:br>
            <a:r>
              <a:rPr lang="en-US" b="0" i="0" u="none" strike="noStrike" baseline="0" smtClean="0">
                <a:latin typeface="Segoe"/>
                <a:ea typeface="ＭＳ ゴシック"/>
              </a:rPr>
              <a:t>as shown at right.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76400"/>
            <a:ext cx="3584756" cy="4412880"/>
          </a:xfrm>
          <a:prstGeom prst="rect">
            <a:avLst/>
          </a:prstGeom>
        </p:spPr>
      </p:pic>
    </p:spTree>
    <p:extLst>
      <p:ext uri="{BB962C8B-B14F-4D97-AF65-F5344CB8AC3E}">
        <p14:creationId xmlns:p14="http://schemas.microsoft.com/office/powerpoint/2010/main" val="2318354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Shape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Up Arrow</a:t>
            </a:r>
            <a:r>
              <a:rPr lang="en-US" b="0" i="0" u="none" strike="noStrike" baseline="0" smtClean="0">
                <a:latin typeface="Segoe"/>
                <a:ea typeface="ＭＳ ゴシック"/>
              </a:rPr>
              <a:t> shape in the Block Arrows section. The Up Arrow shape is on the first line in the Block Arrows section, third from the left. </a:t>
            </a:r>
          </a:p>
          <a:p>
            <a:pPr lvl="1" rtl="0">
              <a:buAutoNum type="arabicPeriod" startAt="3"/>
            </a:pPr>
            <a:r>
              <a:rPr lang="en-US" b="0" i="0" u="none" strike="noStrike" baseline="0" smtClean="0">
                <a:latin typeface="Segoe"/>
                <a:ea typeface="ＭＳ ゴシック"/>
              </a:rPr>
              <a:t>Move the mouse pointer onto the worksheet, just below the FUNDS RAISED column. The mouse pointer appears as a crosshair. Draw the shape by clicking and dragging down and a little to the right. The shape appears as you drag.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2029921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Shape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When the shape is the desired </a:t>
            </a:r>
            <a:br>
              <a:rPr lang="en-US" b="0" i="0" u="none" strike="noStrike" baseline="0" smtClean="0">
                <a:latin typeface="Segoe"/>
                <a:ea typeface="ＭＳ ゴシック"/>
              </a:rPr>
            </a:br>
            <a:r>
              <a:rPr lang="en-US" b="0" i="0" u="none" strike="noStrike" baseline="0" smtClean="0">
                <a:latin typeface="Segoe"/>
                <a:ea typeface="ＭＳ ゴシック"/>
              </a:rPr>
              <a:t>size (both size and proportions </a:t>
            </a:r>
            <a:br>
              <a:rPr lang="en-US" b="0" i="0" u="none" strike="noStrike" baseline="0" smtClean="0">
                <a:latin typeface="Segoe"/>
                <a:ea typeface="ＭＳ ゴシック"/>
              </a:rPr>
            </a:br>
            <a:r>
              <a:rPr lang="en-US" b="0" i="0" u="none" strike="noStrike" baseline="0" smtClean="0">
                <a:latin typeface="Segoe"/>
                <a:ea typeface="ＭＳ ゴシック"/>
              </a:rPr>
              <a:t>can be changed later, so don’t </a:t>
            </a:r>
            <a:br>
              <a:rPr lang="en-US" b="0" i="0" u="none" strike="noStrike" baseline="0" smtClean="0">
                <a:latin typeface="Segoe"/>
                <a:ea typeface="ＭＳ ゴシック"/>
              </a:rPr>
            </a:br>
            <a:r>
              <a:rPr lang="en-US" b="0" i="0" u="none" strike="noStrike" baseline="0" smtClean="0">
                <a:latin typeface="Segoe"/>
                <a:ea typeface="ＭＳ ゴシック"/>
              </a:rPr>
              <a:t>worry about being perfect), </a:t>
            </a:r>
            <a:br>
              <a:rPr lang="en-US" b="0" i="0" u="none" strike="noStrike" baseline="0" smtClean="0">
                <a:latin typeface="Segoe"/>
                <a:ea typeface="ＭＳ ゴシック"/>
              </a:rPr>
            </a:br>
            <a:r>
              <a:rPr lang="en-US" b="0" i="0" u="none" strike="noStrike" baseline="0" smtClean="0">
                <a:latin typeface="Segoe"/>
                <a:ea typeface="ＭＳ ゴシック"/>
              </a:rPr>
              <a:t>release the mouse button. </a:t>
            </a:r>
            <a:br>
              <a:rPr lang="en-US" b="0" i="0" u="none" strike="noStrike" baseline="0" smtClean="0">
                <a:latin typeface="Segoe"/>
                <a:ea typeface="ＭＳ ゴシック"/>
              </a:rPr>
            </a:br>
            <a:r>
              <a:rPr lang="en-US" b="0" i="0" u="none" strike="noStrike" baseline="0" smtClean="0">
                <a:latin typeface="Segoe"/>
                <a:ea typeface="ＭＳ ゴシック"/>
              </a:rPr>
              <a:t>Your block arrow should look </a:t>
            </a:r>
            <a:br>
              <a:rPr lang="en-US" b="0" i="0" u="none" strike="noStrike" baseline="0" smtClean="0">
                <a:latin typeface="Segoe"/>
                <a:ea typeface="ＭＳ ゴシック"/>
              </a:rPr>
            </a:br>
            <a:r>
              <a:rPr lang="en-US" b="0" i="0" u="none" strike="noStrike" baseline="0" smtClean="0">
                <a:latin typeface="Segoe"/>
                <a:ea typeface="ＭＳ ゴシック"/>
              </a:rPr>
              <a:t>similar the one at right.</a:t>
            </a:r>
          </a:p>
          <a:p>
            <a:pPr lvl="1" rtl="0">
              <a:buAutoNum type="arabicPeriod" startAt="5"/>
            </a:pPr>
            <a:r>
              <a:rPr lang="en-US" b="0" i="0" u="none" strike="noStrike" baseline="0" smtClean="0">
                <a:latin typeface="Segoe"/>
                <a:ea typeface="ＭＳ ゴシック"/>
              </a:rPr>
              <a:t>Click any blank cell.</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a:t>
            </a:r>
            <a:br>
              <a:rPr lang="en-US" b="0" i="0" u="none" strike="noStrike" baseline="0" smtClean="0">
                <a:latin typeface="Segoe"/>
                <a:ea typeface="ＭＳ ゴシック"/>
              </a:rPr>
            </a:br>
            <a:r>
              <a:rPr lang="en-US" b="0" i="0" u="none" strike="noStrike" baseline="0" smtClean="0">
                <a:latin typeface="Segoe"/>
                <a:ea typeface="ＭＳ ゴシック"/>
              </a:rPr>
              <a:t>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1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752600"/>
            <a:ext cx="3124200" cy="3632200"/>
          </a:xfrm>
          <a:prstGeom prst="rect">
            <a:avLst/>
          </a:prstGeom>
        </p:spPr>
      </p:pic>
    </p:spTree>
    <p:extLst>
      <p:ext uri="{BB962C8B-B14F-4D97-AF65-F5344CB8AC3E}">
        <p14:creationId xmlns:p14="http://schemas.microsoft.com/office/powerpoint/2010/main" val="1640155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Draw Lines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a:t>
            </a:r>
            <a:br>
              <a:rPr lang="en-US" b="0" i="0" u="none" strike="noStrike" baseline="0" smtClean="0">
                <a:latin typeface="Segoe"/>
                <a:ea typeface="ＭＳ ゴシック"/>
              </a:rPr>
            </a:br>
            <a:r>
              <a:rPr lang="en-US" b="0" i="0" u="none" strike="noStrike" baseline="0" smtClean="0">
                <a:latin typeface="Segoe"/>
                <a:ea typeface="ＭＳ ゴシック"/>
              </a:rPr>
              <a:t>from the previous exercise.</a:t>
            </a:r>
          </a:p>
          <a:p>
            <a:pPr lvl="1" rtl="0"/>
            <a:r>
              <a:rPr lang="en-US" b="0" i="0" u="none" strike="noStrike" baseline="0" smtClean="0">
                <a:latin typeface="Segoe"/>
                <a:ea typeface="ＭＳ ゴシック"/>
              </a:rPr>
              <a:t>On the INSERT tab, in the </a:t>
            </a:r>
            <a:br>
              <a:rPr lang="en-US" b="0" i="0" u="none" strike="noStrike" baseline="0" smtClean="0">
                <a:latin typeface="Segoe"/>
                <a:ea typeface="ＭＳ ゴシック"/>
              </a:rPr>
            </a:br>
            <a:r>
              <a:rPr lang="en-US" b="0" i="0" u="none" strike="noStrike" baseline="0" smtClean="0">
                <a:latin typeface="Segoe"/>
                <a:ea typeface="ＭＳ ゴシック"/>
              </a:rPr>
              <a:t>Illustrations group, click the </a:t>
            </a:r>
            <a:br>
              <a:rPr lang="en-US" b="0" i="0" u="none" strike="noStrike" baseline="0" smtClean="0">
                <a:latin typeface="Segoe"/>
                <a:ea typeface="ＭＳ ゴシック"/>
              </a:rPr>
            </a:br>
            <a:r>
              <a:rPr lang="en-US" b="1" i="0" u="none" strike="noStrike" baseline="0" smtClean="0">
                <a:latin typeface="Segoe"/>
                <a:ea typeface="ＭＳ ゴシック"/>
              </a:rPr>
              <a:t>Shapes</a:t>
            </a:r>
            <a:r>
              <a:rPr lang="en-US" b="0" i="0" u="none" strike="noStrike" baseline="0" smtClean="0">
                <a:latin typeface="Segoe"/>
                <a:ea typeface="ＭＳ ゴシック"/>
              </a:rPr>
              <a:t> button.</a:t>
            </a:r>
          </a:p>
          <a:p>
            <a:pPr lvl="1" rtl="0"/>
            <a:r>
              <a:rPr lang="en-US" b="0" i="0" u="none" strike="noStrike" baseline="0" smtClean="0">
                <a:latin typeface="Segoe"/>
                <a:ea typeface="ＭＳ ゴシック"/>
              </a:rPr>
              <a:t>In the Lines section,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Arrow</a:t>
            </a:r>
            <a:r>
              <a:rPr lang="en-US" b="0" i="0" u="none" strike="noStrike" baseline="0" smtClean="0">
                <a:latin typeface="Segoe"/>
                <a:ea typeface="ＭＳ ゴシック"/>
              </a:rPr>
              <a:t> line (right).</a:t>
            </a:r>
          </a:p>
          <a:p>
            <a:pPr lvl="1"/>
            <a:r>
              <a:rPr lang="en-US">
                <a:latin typeface="Segoe"/>
                <a:ea typeface="ＭＳ ゴシック"/>
              </a:rPr>
              <a:t>Move the mouse pointer </a:t>
            </a:r>
            <a:br>
              <a:rPr lang="en-US">
                <a:latin typeface="Segoe"/>
                <a:ea typeface="ＭＳ ゴシック"/>
              </a:rPr>
            </a:br>
            <a:r>
              <a:rPr lang="en-US">
                <a:latin typeface="Segoe"/>
                <a:ea typeface="ＭＳ ゴシック"/>
              </a:rPr>
              <a:t>onto the worksheet (it </a:t>
            </a:r>
            <a:br>
              <a:rPr lang="en-US">
                <a:latin typeface="Segoe"/>
                <a:ea typeface="ＭＳ ゴシック"/>
              </a:rPr>
            </a:br>
            <a:r>
              <a:rPr lang="en-US">
                <a:latin typeface="Segoe"/>
                <a:ea typeface="ＭＳ ゴシック"/>
              </a:rPr>
              <a:t>appears as a crosshair), and </a:t>
            </a:r>
            <a:br>
              <a:rPr lang="en-US">
                <a:latin typeface="Segoe"/>
                <a:ea typeface="ＭＳ ゴシック"/>
              </a:rPr>
            </a:br>
            <a:r>
              <a:rPr lang="en-US">
                <a:latin typeface="Segoe"/>
                <a:ea typeface="ＭＳ ゴシック"/>
              </a:rPr>
              <a:t>click over the left side of cell </a:t>
            </a:r>
            <a:br>
              <a:rPr lang="en-US">
                <a:latin typeface="Segoe"/>
                <a:ea typeface="ＭＳ ゴシック"/>
              </a:rPr>
            </a:br>
            <a:r>
              <a:rPr lang="en-US" b="1">
                <a:latin typeface="Segoe"/>
                <a:ea typeface="ＭＳ ゴシック"/>
              </a:rPr>
              <a:t>D22</a:t>
            </a:r>
            <a:r>
              <a:rPr lang="en-US">
                <a:latin typeface="Segoe"/>
                <a:ea typeface="ＭＳ ゴシック"/>
              </a:rPr>
              <a:t> and drag diagonally up and to the right, toward cell D19. </a:t>
            </a: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1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676400"/>
            <a:ext cx="3419998" cy="3758240"/>
          </a:xfrm>
          <a:prstGeom prst="rect">
            <a:avLst/>
          </a:prstGeom>
        </p:spPr>
      </p:pic>
    </p:spTree>
    <p:extLst>
      <p:ext uri="{BB962C8B-B14F-4D97-AF65-F5344CB8AC3E}">
        <p14:creationId xmlns:p14="http://schemas.microsoft.com/office/powerpoint/2010/main" val="378377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Draw Lines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When your line is </a:t>
            </a:r>
            <a:br>
              <a:rPr lang="en-US" b="0" i="0" u="none" strike="noStrike" baseline="0" smtClean="0">
                <a:latin typeface="Segoe"/>
                <a:ea typeface="ＭＳ ゴシック"/>
              </a:rPr>
            </a:br>
            <a:r>
              <a:rPr lang="en-US" b="0" i="0" u="none" strike="noStrike" baseline="0" smtClean="0">
                <a:latin typeface="Segoe"/>
                <a:ea typeface="ＭＳ ゴシック"/>
              </a:rPr>
              <a:t>complete, release the </a:t>
            </a:r>
            <a:br>
              <a:rPr lang="en-US" b="0" i="0" u="none" strike="noStrike" baseline="0" smtClean="0">
                <a:latin typeface="Segoe"/>
                <a:ea typeface="ＭＳ ゴシック"/>
              </a:rPr>
            </a:br>
            <a:r>
              <a:rPr lang="en-US" b="0" i="0" u="none" strike="noStrike" baseline="0" smtClean="0">
                <a:latin typeface="Segoe"/>
                <a:ea typeface="ＭＳ ゴシック"/>
              </a:rPr>
              <a:t>mouse button and </a:t>
            </a:r>
            <a:br>
              <a:rPr lang="en-US" b="0" i="0" u="none" strike="noStrike" baseline="0" smtClean="0">
                <a:latin typeface="Segoe"/>
                <a:ea typeface="ＭＳ ゴシック"/>
              </a:rPr>
            </a:br>
            <a:r>
              <a:rPr lang="en-US" b="0" i="0" u="none" strike="noStrike" baseline="0" smtClean="0">
                <a:latin typeface="Segoe"/>
                <a:ea typeface="ＭＳ ゴシック"/>
              </a:rPr>
              <a:t>click a blank cell. A </a:t>
            </a:r>
            <a:br>
              <a:rPr lang="en-US" b="0" i="0" u="none" strike="noStrike" baseline="0" smtClean="0">
                <a:latin typeface="Segoe"/>
                <a:ea typeface="ＭＳ ゴシック"/>
              </a:rPr>
            </a:br>
            <a:r>
              <a:rPr lang="en-US" b="0" i="0" u="none" strike="noStrike" baseline="0" smtClean="0">
                <a:latin typeface="Segoe"/>
                <a:ea typeface="ＭＳ ゴシック"/>
              </a:rPr>
              <a:t>finished line is shown </a:t>
            </a:r>
            <a:br>
              <a:rPr lang="en-US" b="0" i="0" u="none" strike="noStrike" baseline="0" smtClean="0">
                <a:latin typeface="Segoe"/>
                <a:ea typeface="ＭＳ ゴシック"/>
              </a:rPr>
            </a:br>
            <a:r>
              <a:rPr lang="en-US" b="0" i="0" u="none" strike="noStrike" baseline="0" smtClean="0">
                <a:latin typeface="Segoe"/>
                <a:ea typeface="ＭＳ ゴシック"/>
              </a:rPr>
              <a:t>at right.</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pic>
        <p:nvPicPr>
          <p:cNvPr id="10" name="Picture 9" descr="1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76400"/>
            <a:ext cx="3996167" cy="2470748"/>
          </a:xfrm>
          <a:prstGeom prst="rect">
            <a:avLst/>
          </a:prstGeom>
        </p:spPr>
      </p:pic>
    </p:spTree>
    <p:extLst>
      <p:ext uri="{BB962C8B-B14F-4D97-AF65-F5344CB8AC3E}">
        <p14:creationId xmlns:p14="http://schemas.microsoft.com/office/powerpoint/2010/main" val="1239796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Text to a Shape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INSERT tab, in the </a:t>
            </a:r>
            <a:br>
              <a:rPr lang="en-US" b="0" i="0" u="none" strike="noStrike" baseline="0" smtClean="0">
                <a:latin typeface="Segoe"/>
                <a:ea typeface="ＭＳ ゴシック"/>
              </a:rPr>
            </a:br>
            <a:r>
              <a:rPr lang="en-US" b="0" i="0" u="none" strike="noStrike" baseline="0" smtClean="0">
                <a:latin typeface="Segoe"/>
                <a:ea typeface="ＭＳ ゴシック"/>
              </a:rPr>
              <a:t>Illustrations group,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Shapes</a:t>
            </a:r>
            <a:r>
              <a:rPr lang="en-US" b="0" i="0" u="none" strike="noStrike" baseline="0" smtClean="0">
                <a:latin typeface="Segoe"/>
                <a:ea typeface="ＭＳ ゴシック"/>
              </a:rPr>
              <a:t> button.</a:t>
            </a:r>
          </a:p>
          <a:p>
            <a:pPr lvl="1" rtl="0"/>
            <a:r>
              <a:rPr lang="en-US" b="0" i="0" u="none" strike="noStrike" baseline="0" smtClean="0">
                <a:latin typeface="Segoe"/>
                <a:ea typeface="ＭＳ ゴシック"/>
              </a:rPr>
              <a:t>In the Stars &amp; Banners </a:t>
            </a:r>
            <a:br>
              <a:rPr lang="en-US" b="0" i="0" u="none" strike="noStrike" baseline="0" smtClean="0">
                <a:latin typeface="Segoe"/>
                <a:ea typeface="ＭＳ ゴシック"/>
              </a:rPr>
            </a:br>
            <a:r>
              <a:rPr lang="en-US" b="0" i="0" u="none" strike="noStrike" baseline="0" smtClean="0">
                <a:latin typeface="Segoe"/>
                <a:ea typeface="ＭＳ ゴシック"/>
              </a:rPr>
              <a:t>section, click the </a:t>
            </a:r>
            <a:br>
              <a:rPr lang="en-US" b="0" i="0" u="none" strike="noStrike" baseline="0" smtClean="0">
                <a:latin typeface="Segoe"/>
                <a:ea typeface="ＭＳ ゴシック"/>
              </a:rPr>
            </a:br>
            <a:r>
              <a:rPr lang="en-US" b="1" i="0" u="none" strike="noStrike" baseline="0" smtClean="0">
                <a:latin typeface="Segoe"/>
                <a:ea typeface="ＭＳ ゴシック"/>
              </a:rPr>
              <a:t>Explosion 1</a:t>
            </a:r>
            <a:r>
              <a:rPr lang="en-US" b="0" i="0" u="none" strike="noStrike" baseline="0" smtClean="0">
                <a:latin typeface="Segoe"/>
                <a:ea typeface="ＭＳ ゴシック"/>
              </a:rPr>
              <a:t> shape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13-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133600"/>
            <a:ext cx="3691150" cy="3873785"/>
          </a:xfrm>
          <a:prstGeom prst="rect">
            <a:avLst/>
          </a:prstGeom>
        </p:spPr>
      </p:pic>
    </p:spTree>
    <p:extLst>
      <p:ext uri="{BB962C8B-B14F-4D97-AF65-F5344CB8AC3E}">
        <p14:creationId xmlns:p14="http://schemas.microsoft.com/office/powerpoint/2010/main" val="2024039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Objectives</a:t>
            </a:r>
            <a:endParaRPr lang="en-US" b="0" i="0" u="none" strike="noStrike" baseline="0" smtClean="0">
              <a:solidFill>
                <a:srgbClr val="007233"/>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1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84" y="1591561"/>
            <a:ext cx="8022978" cy="3351856"/>
          </a:xfrm>
          <a:prstGeom prst="rect">
            <a:avLst/>
          </a:prstGeom>
        </p:spPr>
      </p:pic>
    </p:spTree>
    <p:extLst>
      <p:ext uri="{BB962C8B-B14F-4D97-AF65-F5344CB8AC3E}">
        <p14:creationId xmlns:p14="http://schemas.microsoft.com/office/powerpoint/2010/main" val="174751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Text to a Shape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and drag the mouse pointer </a:t>
            </a:r>
            <a:br>
              <a:rPr lang="en-US" b="0" i="0" u="none" strike="noStrike" baseline="0" smtClean="0">
                <a:latin typeface="Segoe"/>
                <a:ea typeface="ＭＳ ゴシック"/>
              </a:rPr>
            </a:br>
            <a:r>
              <a:rPr lang="en-US" b="0" i="0" u="none" strike="noStrike" baseline="0" smtClean="0">
                <a:latin typeface="Segoe"/>
                <a:ea typeface="ＭＳ ゴシック"/>
              </a:rPr>
              <a:t>under the FUNDS NEEDED column, </a:t>
            </a:r>
            <a:br>
              <a:rPr lang="en-US" b="0" i="0" u="none" strike="noStrike" baseline="0" smtClean="0">
                <a:latin typeface="Segoe"/>
                <a:ea typeface="ＭＳ ゴシック"/>
              </a:rPr>
            </a:br>
            <a:r>
              <a:rPr lang="en-US" b="0" i="0" u="none" strike="noStrike" baseline="0" smtClean="0">
                <a:latin typeface="Segoe"/>
                <a:ea typeface="ＭＳ ゴシック"/>
              </a:rPr>
              <a:t>so the shape looks similar to the </a:t>
            </a:r>
            <a:br>
              <a:rPr lang="en-US" b="0" i="0" u="none" strike="noStrike" baseline="0" smtClean="0">
                <a:latin typeface="Segoe"/>
                <a:ea typeface="ＭＳ ゴシック"/>
              </a:rPr>
            </a:br>
            <a:r>
              <a:rPr lang="en-US" b="0" i="0" u="none" strike="noStrike" baseline="0" smtClean="0">
                <a:latin typeface="Segoe"/>
                <a:ea typeface="ＭＳ ゴシック"/>
              </a:rPr>
              <a:t>figure at right.</a:t>
            </a:r>
          </a:p>
          <a:p>
            <a:pPr lvl="1" rtl="0">
              <a:buAutoNum type="arabicPeriod" startAt="3"/>
            </a:pPr>
            <a:r>
              <a:rPr lang="en-US" b="0" i="0" u="none" strike="noStrike" baseline="0" smtClean="0">
                <a:latin typeface="Segoe"/>
                <a:ea typeface="ＭＳ ゴシック"/>
              </a:rPr>
              <a:t>With the shape still selected, type </a:t>
            </a:r>
            <a:br>
              <a:rPr lang="en-US" b="0" i="0" u="none" strike="noStrike" baseline="0" smtClean="0">
                <a:latin typeface="Segoe"/>
                <a:ea typeface="ＭＳ ゴシック"/>
              </a:rPr>
            </a:br>
            <a:r>
              <a:rPr lang="en-US" b="1" i="0" u="none" strike="noStrike" baseline="0" smtClean="0">
                <a:latin typeface="Segoe"/>
                <a:ea typeface="ＭＳ ゴシック"/>
              </a:rPr>
              <a:t>Goal Exceeded!</a:t>
            </a:r>
            <a:r>
              <a:rPr lang="en-US" b="0" i="0" u="none" strike="noStrike" baseline="0" smtClean="0">
                <a:latin typeface="Segoe"/>
                <a:ea typeface="ＭＳ ゴシック"/>
              </a:rPr>
              <a:t>. The text begins in </a:t>
            </a:r>
            <a:br>
              <a:rPr lang="en-US" b="0" i="0" u="none" strike="noStrike" baseline="0" smtClean="0">
                <a:latin typeface="Segoe"/>
                <a:ea typeface="ＭＳ ゴシック"/>
              </a:rPr>
            </a:br>
            <a:r>
              <a:rPr lang="en-US" b="0" i="0" u="none" strike="noStrike" baseline="0" smtClean="0">
                <a:latin typeface="Segoe"/>
                <a:ea typeface="ＭＳ ゴシック"/>
              </a:rPr>
              <a:t>the upper left of the shape and </a:t>
            </a:r>
            <a:br>
              <a:rPr lang="en-US" b="0" i="0" u="none" strike="noStrike" baseline="0" smtClean="0">
                <a:latin typeface="Segoe"/>
                <a:ea typeface="ＭＳ ゴシック"/>
              </a:rPr>
            </a:br>
            <a:r>
              <a:rPr lang="en-US" b="0" i="0" u="none" strike="noStrike" baseline="0" smtClean="0">
                <a:latin typeface="Segoe"/>
                <a:ea typeface="ＭＳ ゴシック"/>
              </a:rPr>
              <a:t>wraps within the shape if the width </a:t>
            </a:r>
            <a:br>
              <a:rPr lang="en-US" b="0" i="0" u="none" strike="noStrike" baseline="0" smtClean="0">
                <a:latin typeface="Segoe"/>
                <a:ea typeface="ＭＳ ゴシック"/>
              </a:rPr>
            </a:br>
            <a:r>
              <a:rPr lang="en-US" b="0" i="0" u="none" strike="noStrike" baseline="0" smtClean="0">
                <a:latin typeface="Segoe"/>
                <a:ea typeface="ＭＳ ゴシック"/>
              </a:rPr>
              <a:t>is too small to display all text on one line. </a:t>
            </a:r>
            <a:r>
              <a:rPr lang="en-US" b="0" i="0" u="none" strike="noStrike" baseline="0" smtClean="0">
                <a:solidFill>
                  <a:srgbClr val="000000"/>
                </a:solidFill>
                <a:latin typeface="Segoe"/>
                <a:ea typeface="ＭＳ ゴシック"/>
              </a:rPr>
              <a:t>Don’t press </a:t>
            </a:r>
            <a:r>
              <a:rPr lang="en-US" b="1" i="0" u="none" strike="noStrike" baseline="0" smtClean="0">
                <a:solidFill>
                  <a:srgbClr val="000000"/>
                </a:solidFill>
                <a:latin typeface="Arial"/>
                <a:ea typeface="ＭＳ ゴシック"/>
              </a:rPr>
              <a:t>Enter</a:t>
            </a:r>
            <a:r>
              <a:rPr lang="en-US" b="0" i="0" u="none" strike="noStrike" baseline="0" smtClean="0">
                <a:solidFill>
                  <a:srgbClr val="000000"/>
                </a:solidFill>
                <a:latin typeface="Segoe"/>
                <a:ea typeface="ＭＳ ゴシック"/>
              </a:rPr>
              <a:t> unless you want to force the text onto a new line to create a new paragraph or to place words or phrases on separate lines.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1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600200"/>
            <a:ext cx="2597600" cy="2840780"/>
          </a:xfrm>
          <a:prstGeom prst="rect">
            <a:avLst/>
          </a:prstGeom>
        </p:spPr>
      </p:pic>
    </p:spTree>
    <p:extLst>
      <p:ext uri="{BB962C8B-B14F-4D97-AF65-F5344CB8AC3E}">
        <p14:creationId xmlns:p14="http://schemas.microsoft.com/office/powerpoint/2010/main" val="758677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Text to a Shape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To format the text in the shape, select the </a:t>
            </a:r>
            <a:br>
              <a:rPr lang="en-US" sz="2000" b="0" i="0" u="none" strike="noStrike" baseline="0" smtClean="0">
                <a:latin typeface="Segoe"/>
                <a:ea typeface="ＭＳ ゴシック"/>
              </a:rPr>
            </a:br>
            <a:r>
              <a:rPr lang="en-US" sz="2000" b="0" i="0" u="none" strike="noStrike" baseline="0" smtClean="0">
                <a:latin typeface="Segoe"/>
                <a:ea typeface="ＭＳ ゴシック"/>
              </a:rPr>
              <a:t>text by clicking just to the left of the “G” </a:t>
            </a:r>
            <a:br>
              <a:rPr lang="en-US" sz="2000" b="0" i="0" u="none" strike="noStrike" baseline="0" smtClean="0">
                <a:latin typeface="Segoe"/>
                <a:ea typeface="ＭＳ ゴシック"/>
              </a:rPr>
            </a:br>
            <a:r>
              <a:rPr lang="en-US" sz="2000" b="0" i="0" u="none" strike="noStrike" baseline="0" smtClean="0">
                <a:latin typeface="Segoe"/>
                <a:ea typeface="ＭＳ ゴシック"/>
              </a:rPr>
              <a:t>in Goal and dragging through all text. </a:t>
            </a:r>
            <a:br>
              <a:rPr lang="en-US" sz="2000" b="0" i="0" u="none" strike="noStrike" baseline="0" smtClean="0">
                <a:latin typeface="Segoe"/>
                <a:ea typeface="ＭＳ ゴシック"/>
              </a:rPr>
            </a:br>
            <a:r>
              <a:rPr lang="en-US" sz="2000" b="0" i="0" u="none" strike="noStrike" baseline="0" smtClean="0">
                <a:latin typeface="Segoe"/>
                <a:ea typeface="ＭＳ ゴシック"/>
              </a:rPr>
              <a:t>Note that when you’re within the shape </a:t>
            </a:r>
            <a:br>
              <a:rPr lang="en-US" sz="2000" b="0" i="0" u="none" strike="noStrike" baseline="0" smtClean="0">
                <a:latin typeface="Segoe"/>
                <a:ea typeface="ＭＳ ゴシック"/>
              </a:rPr>
            </a:br>
            <a:r>
              <a:rPr lang="en-US" sz="2000" b="0" i="0" u="none" strike="noStrike" baseline="0" smtClean="0">
                <a:latin typeface="Segoe"/>
                <a:ea typeface="ＭＳ ゴシック"/>
              </a:rPr>
              <a:t>that contains text, the mouse pointer </a:t>
            </a:r>
            <a:br>
              <a:rPr lang="en-US" sz="2000" b="0" i="0" u="none" strike="noStrike" baseline="0" smtClean="0">
                <a:latin typeface="Segoe"/>
                <a:ea typeface="ＭＳ ゴシック"/>
              </a:rPr>
            </a:br>
            <a:r>
              <a:rPr lang="en-US" sz="2000" b="0" i="0" u="none" strike="noStrike" baseline="0" smtClean="0">
                <a:latin typeface="Segoe"/>
                <a:ea typeface="ＭＳ ゴシック"/>
              </a:rPr>
              <a:t>turns to an I-beam cursor.</a:t>
            </a:r>
          </a:p>
          <a:p>
            <a:pPr lvl="1" rtl="0">
              <a:buAutoNum type="arabicPeriod" startAt="5"/>
            </a:pPr>
            <a:r>
              <a:rPr lang="en-US" sz="2000" b="0" i="0" u="none" strike="noStrike" baseline="0" smtClean="0">
                <a:latin typeface="Segoe"/>
                <a:ea typeface="ＭＳ ゴシック"/>
              </a:rPr>
              <a:t>With the text selected, use the formatting </a:t>
            </a:r>
            <a:br>
              <a:rPr lang="en-US" sz="2000" b="0" i="0" u="none" strike="noStrike" baseline="0" smtClean="0">
                <a:latin typeface="Segoe"/>
                <a:ea typeface="ＭＳ ゴシック"/>
              </a:rPr>
            </a:br>
            <a:r>
              <a:rPr lang="en-US" sz="2000" b="0" i="0" u="none" strike="noStrike" baseline="0" smtClean="0">
                <a:latin typeface="Segoe"/>
                <a:ea typeface="ＭＳ ゴシック"/>
              </a:rPr>
              <a:t>tools in the Mini Toolbar or on the HOME </a:t>
            </a:r>
            <a:br>
              <a:rPr lang="en-US" sz="2000" b="0" i="0" u="none" strike="noStrike" baseline="0" smtClean="0">
                <a:latin typeface="Segoe"/>
                <a:ea typeface="ＭＳ ゴシック"/>
              </a:rPr>
            </a:br>
            <a:r>
              <a:rPr lang="en-US" sz="2000" b="0" i="0" u="none" strike="noStrike" baseline="0" smtClean="0">
                <a:latin typeface="Segoe"/>
                <a:ea typeface="ＭＳ ゴシック"/>
              </a:rPr>
              <a:t>tab to bold and center the text, and </a:t>
            </a:r>
            <a:br>
              <a:rPr lang="en-US" sz="2000" b="0" i="0" u="none" strike="noStrike" baseline="0" smtClean="0">
                <a:latin typeface="Segoe"/>
                <a:ea typeface="ＭＳ ゴシック"/>
              </a:rPr>
            </a:br>
            <a:r>
              <a:rPr lang="en-US" sz="2000" b="0" i="0" u="none" strike="noStrike" baseline="0" smtClean="0">
                <a:latin typeface="Segoe"/>
                <a:ea typeface="ＭＳ ゴシック"/>
              </a:rPr>
              <a:t>change the font size to </a:t>
            </a:r>
            <a:r>
              <a:rPr lang="en-US" sz="2000" b="1" i="0" u="none" strike="noStrike" baseline="0" smtClean="0">
                <a:latin typeface="Segoe"/>
                <a:ea typeface="ＭＳ ゴシック"/>
              </a:rPr>
              <a:t>14</a:t>
            </a:r>
            <a:r>
              <a:rPr lang="en-US" sz="2000" b="0" i="0" u="none" strike="noStrike" baseline="0" smtClean="0">
                <a:latin typeface="Segoe"/>
                <a:ea typeface="ＭＳ ゴシック"/>
              </a:rPr>
              <a:t>. Grab a sizing </a:t>
            </a:r>
            <a:br>
              <a:rPr lang="en-US" sz="2000" b="0" i="0" u="none" strike="noStrike" baseline="0" smtClean="0">
                <a:latin typeface="Segoe"/>
                <a:ea typeface="ＭＳ ゴシック"/>
              </a:rPr>
            </a:br>
            <a:r>
              <a:rPr lang="en-US" sz="2000" b="0" i="0" u="none" strike="noStrike" baseline="0" smtClean="0">
                <a:latin typeface="Segoe"/>
                <a:ea typeface="ＭＳ ゴシック"/>
              </a:rPr>
              <a:t>handle on either side of the shape and </a:t>
            </a:r>
            <a:br>
              <a:rPr lang="en-US" sz="2000" b="0" i="0" u="none" strike="noStrike" baseline="0" smtClean="0">
                <a:latin typeface="Segoe"/>
                <a:ea typeface="ＭＳ ゴシック"/>
              </a:rPr>
            </a:br>
            <a:r>
              <a:rPr lang="en-US" sz="2000" b="0" i="0" u="none" strike="noStrike" baseline="0" smtClean="0">
                <a:latin typeface="Segoe"/>
                <a:ea typeface="ＭＳ ゴシック"/>
              </a:rPr>
              <a:t>pull to the left, right, or down a bit until all text appears,</a:t>
            </a:r>
            <a:r>
              <a:rPr lang="en-US" sz="2000" b="0" i="0" u="none" strike="noStrike" smtClean="0">
                <a:latin typeface="Segoe"/>
                <a:ea typeface="ＭＳ ゴシック"/>
              </a:rPr>
              <a:t> above</a:t>
            </a:r>
            <a:r>
              <a:rPr lang="en-US" sz="2000" b="0" i="0" u="none" strike="noStrike" baseline="0" smtClean="0">
                <a:latin typeface="Segoe"/>
                <a:ea typeface="ＭＳ ゴシック"/>
              </a:rPr>
              <a:t>.</a:t>
            </a:r>
          </a:p>
          <a:p>
            <a:pPr lvl="1" rtl="0">
              <a:buAutoNum type="arabicPeriod" startAt="5"/>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13-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2763" y="1676400"/>
            <a:ext cx="2540237" cy="3172370"/>
          </a:xfrm>
          <a:prstGeom prst="rect">
            <a:avLst/>
          </a:prstGeom>
        </p:spPr>
      </p:pic>
    </p:spTree>
    <p:extLst>
      <p:ext uri="{BB962C8B-B14F-4D97-AF65-F5344CB8AC3E}">
        <p14:creationId xmlns:p14="http://schemas.microsoft.com/office/powerpoint/2010/main" val="413334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Text Box</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INSERT tab, in the Text group,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Text Box </a:t>
            </a:r>
            <a:r>
              <a:rPr lang="en-US" b="0" i="0" u="none" strike="noStrike" baseline="0" smtClean="0">
                <a:latin typeface="Segoe"/>
                <a:ea typeface="ＭＳ ゴシック"/>
              </a:rPr>
              <a:t>button, right.</a:t>
            </a:r>
          </a:p>
          <a:p>
            <a:pPr lvl="1" rtl="0"/>
            <a:r>
              <a:rPr lang="en-US" b="0" i="0" u="none" strike="noStrike" baseline="0" smtClean="0">
                <a:latin typeface="Segoe"/>
                <a:ea typeface="ＭＳ ゴシック"/>
              </a:rPr>
              <a:t>Move the mouse pointer onto the </a:t>
            </a:r>
            <a:br>
              <a:rPr lang="en-US" b="0" i="0" u="none" strike="noStrike" baseline="0" smtClean="0">
                <a:latin typeface="Segoe"/>
                <a:ea typeface="ＭＳ ゴシック"/>
              </a:rPr>
            </a:br>
            <a:r>
              <a:rPr lang="en-US" b="0" i="0" u="none" strike="noStrike" baseline="0" smtClean="0">
                <a:latin typeface="Segoe"/>
                <a:ea typeface="ＭＳ ゴシック"/>
              </a:rPr>
              <a:t>worksheet over cell </a:t>
            </a:r>
            <a:r>
              <a:rPr lang="en-US" b="1" i="0" u="none" strike="noStrike" baseline="0" smtClean="0">
                <a:latin typeface="Segoe"/>
                <a:ea typeface="ＭＳ ゴシック"/>
              </a:rPr>
              <a:t>B20</a:t>
            </a:r>
            <a:r>
              <a:rPr lang="en-US" b="0" i="0" u="none" strike="noStrike" baseline="0" smtClean="0">
                <a:latin typeface="Segoe"/>
                <a:ea typeface="ＭＳ ゴシック"/>
              </a:rPr>
              <a:t>. The mouse </a:t>
            </a:r>
            <a:br>
              <a:rPr lang="en-US" b="0" i="0" u="none" strike="noStrike" baseline="0" smtClean="0">
                <a:latin typeface="Segoe"/>
                <a:ea typeface="ＭＳ ゴシック"/>
              </a:rPr>
            </a:br>
            <a:r>
              <a:rPr lang="en-US" b="0" i="0" u="none" strike="noStrike" baseline="0" smtClean="0">
                <a:latin typeface="Segoe"/>
                <a:ea typeface="ＭＳ ゴシック"/>
              </a:rPr>
              <a:t>pointer turns into a vertical cursor.</a:t>
            </a:r>
          </a:p>
          <a:p>
            <a:pPr lvl="1"/>
            <a:r>
              <a:rPr lang="en-US">
                <a:latin typeface="Segoe"/>
                <a:ea typeface="ＭＳ ゴシック"/>
              </a:rPr>
              <a:t>Click and drag to cell </a:t>
            </a:r>
            <a:r>
              <a:rPr lang="en-US" b="1">
                <a:latin typeface="Segoe"/>
                <a:ea typeface="ＭＳ ゴシック"/>
              </a:rPr>
              <a:t>C24</a:t>
            </a:r>
            <a:r>
              <a:rPr lang="en-US">
                <a:latin typeface="Segoe"/>
                <a:ea typeface="ＭＳ ゴシック"/>
              </a:rPr>
              <a:t> to draw a small box. If you draw a box that’s too big or too small for the text you will type into the box, you can resize the box after typing the text.</a:t>
            </a: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1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981200"/>
            <a:ext cx="1663700" cy="1206500"/>
          </a:xfrm>
          <a:prstGeom prst="rect">
            <a:avLst/>
          </a:prstGeom>
        </p:spPr>
      </p:pic>
    </p:spTree>
    <p:extLst>
      <p:ext uri="{BB962C8B-B14F-4D97-AF65-F5344CB8AC3E}">
        <p14:creationId xmlns:p14="http://schemas.microsoft.com/office/powerpoint/2010/main" val="2199066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Text Box</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sz="2000" b="0" i="0" u="none" strike="noStrike" baseline="0" smtClean="0">
                <a:latin typeface="Segoe"/>
                <a:ea typeface="ＭＳ ゴシック"/>
              </a:rPr>
              <a:t>The text box contains a blinking cursor. Type </a:t>
            </a:r>
            <a:r>
              <a:rPr lang="en-US" sz="2000" b="1" i="0" u="none" strike="noStrike" baseline="0" smtClean="0">
                <a:latin typeface="Segoe"/>
                <a:ea typeface="ＭＳ ゴシック"/>
              </a:rPr>
              <a:t>These numbers are preliminary. I need to check with the director before releasing the worksheet to the board for review.</a:t>
            </a:r>
            <a:r>
              <a:rPr lang="en-US" sz="2000" b="0" i="0" u="none" strike="noStrike" baseline="0" smtClean="0">
                <a:latin typeface="Segoe"/>
                <a:ea typeface="ＭＳ ゴシック"/>
              </a:rPr>
              <a:t> See below.</a:t>
            </a:r>
          </a:p>
          <a:p>
            <a:pPr lvl="1" rtl="0">
              <a:lnSpc>
                <a:spcPct val="90000"/>
              </a:lnSpc>
              <a:buAutoNum type="arabicPeriod" startAt="4"/>
            </a:pPr>
            <a:r>
              <a:rPr lang="en-US" sz="2000" b="0" i="0" u="none" strike="noStrike" baseline="0" smtClean="0">
                <a:latin typeface="Segoe"/>
                <a:ea typeface="ＭＳ ゴシック"/>
              </a:rPr>
              <a:t>Click in cell </a:t>
            </a:r>
            <a:r>
              <a:rPr lang="en-US" sz="2000" b="1" i="0" u="none" strike="noStrike" baseline="0" smtClean="0">
                <a:latin typeface="Segoe"/>
                <a:ea typeface="ＭＳ ゴシック"/>
              </a:rPr>
              <a:t>A1</a:t>
            </a:r>
            <a:r>
              <a:rPr lang="en-US" sz="2000" b="0" i="0" u="none" strike="noStrike" baseline="0" smtClean="0">
                <a:latin typeface="Segoe"/>
                <a:ea typeface="ＭＳ ゴシック"/>
              </a:rPr>
              <a:t> to </a:t>
            </a:r>
            <a:br>
              <a:rPr lang="en-US" sz="2000" b="0" i="0" u="none" strike="noStrike" baseline="0" smtClean="0">
                <a:latin typeface="Segoe"/>
                <a:ea typeface="ＭＳ ゴシック"/>
              </a:rPr>
            </a:br>
            <a:r>
              <a:rPr lang="en-US" sz="2000" b="0" i="0" u="none" strike="noStrike" baseline="0" smtClean="0">
                <a:latin typeface="Segoe"/>
                <a:ea typeface="ＭＳ ゴシック"/>
              </a:rPr>
              <a:t>make the text box </a:t>
            </a:r>
            <a:br>
              <a:rPr lang="en-US" sz="2000" b="0" i="0" u="none" strike="noStrike" baseline="0" smtClean="0">
                <a:latin typeface="Segoe"/>
                <a:ea typeface="ＭＳ ゴシック"/>
              </a:rPr>
            </a:br>
            <a:r>
              <a:rPr lang="en-US" sz="2000" b="0" i="0" u="none" strike="noStrike" baseline="0" smtClean="0">
                <a:latin typeface="Segoe"/>
                <a:ea typeface="ＭＳ ゴシック"/>
              </a:rPr>
              <a:t>non-active and to </a:t>
            </a:r>
            <a:br>
              <a:rPr lang="en-US" sz="2000" b="0" i="0" u="none" strike="noStrike" baseline="0" smtClean="0">
                <a:latin typeface="Segoe"/>
                <a:ea typeface="ＭＳ ゴシック"/>
              </a:rPr>
            </a:br>
            <a:r>
              <a:rPr lang="en-US" sz="2000" b="0" i="0" u="none" strike="noStrike" baseline="0" smtClean="0">
                <a:latin typeface="Segoe"/>
                <a:ea typeface="ＭＳ ゴシック"/>
              </a:rPr>
              <a:t>prepare for the </a:t>
            </a:r>
            <a:br>
              <a:rPr lang="en-US" sz="2000" b="0" i="0" u="none" strike="noStrike" baseline="0" smtClean="0">
                <a:latin typeface="Segoe"/>
                <a:ea typeface="ＭＳ ゴシック"/>
              </a:rPr>
            </a:br>
            <a:r>
              <a:rPr lang="en-US" sz="2000" b="0" i="0" u="none" strike="noStrike" baseline="0" smtClean="0">
                <a:latin typeface="Segoe"/>
                <a:ea typeface="ＭＳ ゴシック"/>
              </a:rPr>
              <a:t>next exercise.</a:t>
            </a:r>
          </a:p>
          <a:p>
            <a:pPr lvl="1" rtl="0">
              <a:lnSpc>
                <a:spcPct val="90000"/>
              </a:lnSpc>
              <a:buAutoNum type="arabicPeriod" startAt="4"/>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workbook.</a:t>
            </a:r>
          </a:p>
          <a:p>
            <a:pPr lvl="0" rtl="0">
              <a:lnSpc>
                <a:spcPct val="90000"/>
              </a:lnSpc>
            </a:pPr>
            <a:r>
              <a:rPr lang="en-US" sz="2000" b="1" i="0" u="none" strike="noStrike" baseline="0" smtClean="0">
                <a:latin typeface="Segoe"/>
                <a:ea typeface="ＭＳ ゴシック"/>
              </a:rPr>
              <a:t>PAUSE.</a:t>
            </a:r>
            <a:r>
              <a:rPr lang="en-US" sz="2000" b="0" i="0" u="none" strike="noStrike" baseline="0" smtClean="0">
                <a:latin typeface="Segoe"/>
                <a:ea typeface="ＭＳ ゴシック"/>
              </a:rPr>
              <a:t> Leave the </a:t>
            </a:r>
            <a:br>
              <a:rPr lang="en-US" sz="2000" b="0" i="0" u="none" strike="noStrike" baseline="0" smtClean="0">
                <a:latin typeface="Segoe"/>
                <a:ea typeface="ＭＳ ゴシック"/>
              </a:rPr>
            </a:br>
            <a:r>
              <a:rPr lang="en-US" sz="2000" b="0" i="0" u="none" strike="noStrike" baseline="0" smtClean="0">
                <a:latin typeface="Segoe"/>
                <a:ea typeface="ＭＳ ゴシック"/>
              </a:rPr>
              <a:t>workbook open to use in the next exercise.</a:t>
            </a:r>
          </a:p>
          <a:p>
            <a:pPr lvl="0" rtl="0">
              <a:lnSpc>
                <a:spcPct val="90000"/>
              </a:lnSpc>
            </a:pPr>
            <a:r>
              <a:rPr lang="en-US" sz="2000" b="0" i="0" u="none" strike="noStrike" baseline="0" smtClean="0">
                <a:latin typeface="Segoe"/>
                <a:ea typeface="ＭＳ ゴシック"/>
              </a:rPr>
              <a:t>You can use the formatting tools on the HOME tab or on the Mini Toolbar to format text in a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1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438400"/>
            <a:ext cx="5086565" cy="2322904"/>
          </a:xfrm>
          <a:prstGeom prst="rect">
            <a:avLst/>
          </a:prstGeom>
        </p:spPr>
      </p:pic>
    </p:spTree>
    <p:extLst>
      <p:ext uri="{BB962C8B-B14F-4D97-AF65-F5344CB8AC3E}">
        <p14:creationId xmlns:p14="http://schemas.microsoft.com/office/powerpoint/2010/main" val="3897697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WordArt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INSERT tab, in the Text group, click the </a:t>
            </a:r>
            <a:r>
              <a:rPr lang="en-US" b="1" i="0" u="none" strike="noStrike" baseline="0" smtClean="0">
                <a:latin typeface="Segoe"/>
                <a:ea typeface="ＭＳ ゴシック"/>
              </a:rPr>
              <a:t>Insert WordArt </a:t>
            </a:r>
            <a:r>
              <a:rPr lang="en-US" b="0" i="0" u="none" strike="noStrike" baseline="0" smtClean="0">
                <a:latin typeface="Segoe"/>
                <a:ea typeface="ＭＳ ゴシック"/>
              </a:rPr>
              <a:t>button. The WordArt styles gallery appears, as shown below.</a:t>
            </a:r>
          </a:p>
          <a:p>
            <a:pPr lvl="1" rtl="0"/>
            <a:r>
              <a:rPr lang="en-US" b="0" i="0" u="none" strike="noStrike" baseline="0" smtClean="0">
                <a:latin typeface="Segoe"/>
                <a:ea typeface="ＭＳ ゴシック"/>
              </a:rPr>
              <a:t>Select the </a:t>
            </a:r>
            <a:r>
              <a:rPr lang="en-US" b="1" i="0" u="none" strike="noStrike" baseline="0" smtClean="0">
                <a:latin typeface="Segoe"/>
                <a:ea typeface="ＭＳ ゴシック"/>
              </a:rPr>
              <a:t>Fill - Blue, Accent 1, Shadow</a:t>
            </a:r>
            <a:r>
              <a:rPr lang="en-US" b="0" i="0" u="none" strike="noStrike" baseline="0" smtClean="0">
                <a:latin typeface="Segoe"/>
                <a:ea typeface="ＭＳ ゴシック"/>
              </a:rPr>
              <a:t> style, which is on the first row, second from the left.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1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962400"/>
            <a:ext cx="5018772" cy="1926850"/>
          </a:xfrm>
          <a:prstGeom prst="rect">
            <a:avLst/>
          </a:prstGeom>
        </p:spPr>
      </p:pic>
    </p:spTree>
    <p:extLst>
      <p:ext uri="{BB962C8B-B14F-4D97-AF65-F5344CB8AC3E}">
        <p14:creationId xmlns:p14="http://schemas.microsoft.com/office/powerpoint/2010/main" val="3757859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WordArt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A box of sample text appears on the worksheet. Triple-click in the box to select all sample text and type </a:t>
            </a:r>
            <a:r>
              <a:rPr lang="en-US" b="1" i="0" u="none" strike="noStrike" baseline="0" smtClean="0">
                <a:latin typeface="Segoe"/>
                <a:ea typeface="ＭＳ ゴシック"/>
              </a:rPr>
              <a:t>Great Fundraisers!</a:t>
            </a:r>
            <a:r>
              <a:rPr lang="en-US" b="0" i="0" u="none" strike="noStrike" baseline="0" smtClean="0">
                <a:latin typeface="Segoe"/>
                <a:ea typeface="ＭＳ ゴシック"/>
              </a:rPr>
              <a:t>. Notice in the figure below that the style you chose in Step 2 is applied to the sample text.</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as </a:t>
            </a:r>
            <a:r>
              <a:rPr lang="en-US" b="1" i="1" u="none" strike="noStrike" baseline="0" smtClean="0">
                <a:latin typeface="Segoe"/>
                <a:ea typeface="ＭＳ ゴシック"/>
              </a:rPr>
              <a:t>13 Add Shapes Solution</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Excel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1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267200"/>
            <a:ext cx="7133035" cy="1923515"/>
          </a:xfrm>
          <a:prstGeom prst="rect">
            <a:avLst/>
          </a:prstGeom>
        </p:spPr>
      </p:pic>
    </p:spTree>
    <p:extLst>
      <p:ext uri="{BB962C8B-B14F-4D97-AF65-F5344CB8AC3E}">
        <p14:creationId xmlns:p14="http://schemas.microsoft.com/office/powerpoint/2010/main" val="2279480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Delete Graphics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if it’s not already running.</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13 Delete Copy Move</a:t>
            </a:r>
            <a:r>
              <a:rPr lang="en-US" b="0" i="0" u="none" strike="noStrike" baseline="0" smtClean="0">
                <a:latin typeface="Segoe"/>
                <a:ea typeface="ＭＳ ゴシック"/>
              </a:rPr>
              <a:t> from the data files for this lesson.</a:t>
            </a:r>
          </a:p>
          <a:p>
            <a:pPr lvl="1" rtl="0"/>
            <a:r>
              <a:rPr lang="en-US" b="0" i="0" u="none" strike="noStrike" baseline="0" smtClean="0">
                <a:latin typeface="Segoe"/>
                <a:ea typeface="ＭＳ ゴシック"/>
              </a:rPr>
              <a:t>On the Fundraising Events worksheet, click the </a:t>
            </a:r>
            <a:r>
              <a:rPr lang="en-US" b="1" i="0" u="none" strike="noStrike" baseline="0" smtClean="0">
                <a:latin typeface="Segoe"/>
                <a:ea typeface="ＭＳ ゴシック"/>
              </a:rPr>
              <a:t>WordArt</a:t>
            </a:r>
            <a:r>
              <a:rPr lang="en-US" b="0" i="0" u="none" strike="noStrike" baseline="0" smtClean="0">
                <a:latin typeface="Segoe"/>
                <a:ea typeface="ＭＳ ゴシック"/>
              </a:rPr>
              <a:t> graphic. Handles appear on its edges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13-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846960"/>
            <a:ext cx="6559978" cy="1812207"/>
          </a:xfrm>
          <a:prstGeom prst="rect">
            <a:avLst/>
          </a:prstGeom>
        </p:spPr>
      </p:pic>
    </p:spTree>
    <p:extLst>
      <p:ext uri="{BB962C8B-B14F-4D97-AF65-F5344CB8AC3E}">
        <p14:creationId xmlns:p14="http://schemas.microsoft.com/office/powerpoint/2010/main" val="2348688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Delete Graphics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Pr</a:t>
            </a:r>
            <a:r>
              <a:rPr lang="en-US" b="0" i="0" u="none" strike="noStrike" baseline="0" smtClean="0">
                <a:solidFill>
                  <a:srgbClr val="000000"/>
                </a:solidFill>
                <a:latin typeface="Segoe"/>
                <a:ea typeface="ＭＳ ゴシック"/>
              </a:rPr>
              <a:t>ess the </a:t>
            </a:r>
            <a:r>
              <a:rPr lang="en-US" b="1" i="0" u="none" strike="noStrike" baseline="0" smtClean="0">
                <a:solidFill>
                  <a:srgbClr val="000000"/>
                </a:solidFill>
                <a:latin typeface="Arial"/>
                <a:ea typeface="ＭＳ ゴシック"/>
              </a:rPr>
              <a:t>Delete</a:t>
            </a:r>
            <a:r>
              <a:rPr lang="en-US" b="0" i="0" u="none" strike="noStrike" baseline="0" smtClean="0">
                <a:solidFill>
                  <a:srgbClr val="000000"/>
                </a:solidFill>
                <a:latin typeface="Segoe"/>
                <a:ea typeface="ＭＳ ゴシック"/>
              </a:rPr>
              <a:t> key on your keyboard. Excel deletes the graphic.</a:t>
            </a:r>
          </a:p>
          <a:p>
            <a:pPr lvl="1" rtl="0">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block arrow</a:t>
            </a:r>
            <a:r>
              <a:rPr lang="en-US" b="0" i="0" u="none" strike="noStrike" baseline="0" smtClean="0">
                <a:solidFill>
                  <a:srgbClr val="000000"/>
                </a:solidFill>
                <a:latin typeface="Segoe"/>
                <a:ea typeface="ＭＳ ゴシック"/>
              </a:rPr>
              <a:t> graphic and press the </a:t>
            </a:r>
            <a:r>
              <a:rPr lang="en-US" b="1" i="0" u="none" strike="noStrike" baseline="0" smtClean="0">
                <a:solidFill>
                  <a:srgbClr val="000000"/>
                </a:solidFill>
                <a:latin typeface="Arial"/>
                <a:ea typeface="ＭＳ ゴシック"/>
              </a:rPr>
              <a:t>Delete</a:t>
            </a:r>
            <a:r>
              <a:rPr lang="en-US" b="0" i="0" u="none" strike="noStrike" baseline="0" smtClean="0">
                <a:solidFill>
                  <a:srgbClr val="000000"/>
                </a:solidFill>
                <a:latin typeface="Segoe"/>
                <a:ea typeface="ＭＳ ゴシック"/>
              </a:rPr>
              <a:t> key.</a:t>
            </a:r>
          </a:p>
          <a:p>
            <a:pPr lvl="1" rtl="0">
              <a:buAutoNum type="arabicPeriod" startAt="3"/>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workbook.</a:t>
            </a:r>
          </a:p>
          <a:p>
            <a:pPr lvl="0" rtl="0"/>
            <a:r>
              <a:rPr lang="en-US" b="1" i="0" u="none" strike="noStrike" baseline="0" smtClean="0">
                <a:solidFill>
                  <a:srgbClr val="000000"/>
                </a:solidFill>
                <a:latin typeface="Segoe"/>
                <a:ea typeface="ＭＳ ゴシック"/>
              </a:rPr>
              <a:t>PAUSE.</a:t>
            </a:r>
            <a:r>
              <a:rPr lang="en-US" b="0" i="0" u="none" strike="noStrike" baseline="0" smtClean="0">
                <a:solidFill>
                  <a:srgbClr val="000000"/>
                </a:solidFill>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956322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Move Graphics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starburst</a:t>
            </a:r>
            <a:r>
              <a:rPr lang="en-US" b="0" i="0" u="none" strike="noStrike" baseline="0" smtClean="0">
                <a:latin typeface="Segoe"/>
                <a:ea typeface="ＭＳ ゴシック"/>
              </a:rPr>
              <a:t> shape. Handles appear on its edges.</a:t>
            </a:r>
          </a:p>
          <a:p>
            <a:pPr lvl="1" rtl="0"/>
            <a:r>
              <a:rPr lang="en-US" b="0" i="0" u="none" strike="noStrike" baseline="0" smtClean="0">
                <a:latin typeface="Segoe"/>
                <a:ea typeface="ＭＳ ゴシック"/>
              </a:rPr>
              <a:t>Point the mouse pointer inside the graphic. The mouse pointer should change to a four-headed arrow, as shown below.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1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546600" cy="2082800"/>
          </a:xfrm>
          <a:prstGeom prst="rect">
            <a:avLst/>
          </a:prstGeom>
        </p:spPr>
      </p:pic>
    </p:spTree>
    <p:extLst>
      <p:ext uri="{BB962C8B-B14F-4D97-AF65-F5344CB8AC3E}">
        <p14:creationId xmlns:p14="http://schemas.microsoft.com/office/powerpoint/2010/main" val="526478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Move Graphics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and drag the graphic so it appears under the % of GOAL column. Release the mouse button. </a:t>
            </a:r>
          </a:p>
          <a:p>
            <a:pPr lvl="1" rtl="0">
              <a:buAutoNum type="arabicPeriod" startAt="3"/>
            </a:pPr>
            <a:r>
              <a:rPr lang="en-US" b="0" i="0" u="none" strike="noStrike" baseline="0" smtClean="0">
                <a:latin typeface="Segoe"/>
                <a:ea typeface="ＭＳ ゴシック"/>
              </a:rPr>
              <a:t>Click and drag the arrow shape so it points to the FUNDS RAISED column, as shown below.</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a:t>
            </a:r>
            <a:br>
              <a:rPr lang="en-US" b="0" i="0" u="none" strike="noStrike" baseline="0" smtClean="0">
                <a:latin typeface="Segoe"/>
                <a:ea typeface="ＭＳ ゴシック"/>
              </a:rPr>
            </a:br>
            <a:r>
              <a:rPr lang="en-US" b="0" i="0" u="none" strike="noStrike" baseline="0" smtClean="0">
                <a:latin typeface="Segoe"/>
                <a:ea typeface="ＭＳ ゴシック"/>
              </a:rPr>
              <a:t>workbook open to </a:t>
            </a:r>
            <a:br>
              <a:rPr lang="en-US" b="0" i="0" u="none" strike="noStrike" baseline="0" smtClean="0">
                <a:latin typeface="Segoe"/>
                <a:ea typeface="ＭＳ ゴシック"/>
              </a:rPr>
            </a:br>
            <a:r>
              <a:rPr lang="en-US" b="0" i="0" u="none" strike="noStrike" baseline="0" smtClean="0">
                <a:latin typeface="Segoe"/>
                <a:ea typeface="ＭＳ ゴシック"/>
              </a:rPr>
              <a:t>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13-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3200400"/>
            <a:ext cx="4879821" cy="2444840"/>
          </a:xfrm>
          <a:prstGeom prst="rect">
            <a:avLst/>
          </a:prstGeom>
        </p:spPr>
      </p:pic>
    </p:spTree>
    <p:extLst>
      <p:ext uri="{BB962C8B-B14F-4D97-AF65-F5344CB8AC3E}">
        <p14:creationId xmlns:p14="http://schemas.microsoft.com/office/powerpoint/2010/main" val="1659261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 Picture from a File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 LAUNCH</a:t>
            </a:r>
            <a:r>
              <a:rPr lang="en-US" sz="2000" b="0" i="0" u="none" strike="noStrike" baseline="0" smtClean="0">
                <a:latin typeface="Segoe"/>
                <a:ea typeface="ＭＳ ゴシック"/>
              </a:rPr>
              <a:t> Excel and open a new, blank workbook. Download the image files for this lesson and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them in the </a:t>
            </a:r>
            <a:r>
              <a:rPr lang="en-US" sz="2000" b="1" i="0" u="none" strike="noStrike" baseline="0" smtClean="0">
                <a:latin typeface="Segoe"/>
                <a:ea typeface="ＭＳ ゴシック"/>
              </a:rPr>
              <a:t>My Pictures</a:t>
            </a:r>
            <a:r>
              <a:rPr lang="en-US" sz="2000" b="0" i="0" u="none" strike="noStrike" baseline="0" smtClean="0">
                <a:latin typeface="Segoe"/>
                <a:ea typeface="ＭＳ ゴシック"/>
              </a:rPr>
              <a:t> folder. Alternatively, you can create a subfolder in your student data folder named </a:t>
            </a:r>
            <a:r>
              <a:rPr lang="en-US" sz="2000" b="1" i="0" u="none" strike="noStrike" baseline="0" smtClean="0">
                <a:latin typeface="Segoe"/>
                <a:ea typeface="ＭＳ ゴシック"/>
              </a:rPr>
              <a:t>Lesson 13 Images</a:t>
            </a:r>
            <a:r>
              <a:rPr lang="en-US" sz="2000" b="0" i="0" u="none" strike="noStrike" baseline="0" smtClean="0">
                <a:latin typeface="Segoe"/>
                <a:ea typeface="ＭＳ ゴシック"/>
              </a:rPr>
              <a:t> and save the images in that subfolder.</a:t>
            </a:r>
          </a:p>
          <a:p>
            <a:pPr lvl="1" rtl="0"/>
            <a:r>
              <a:rPr lang="en-US" sz="2000" b="0" i="0" u="none" strike="noStrike" baseline="0" smtClean="0">
                <a:latin typeface="Segoe"/>
                <a:ea typeface="ＭＳ ゴシック"/>
              </a:rPr>
              <a:t>On the INSERT </a:t>
            </a:r>
            <a:br>
              <a:rPr lang="en-US" sz="2000" b="0" i="0" u="none" strike="noStrike" baseline="0" smtClean="0">
                <a:latin typeface="Segoe"/>
                <a:ea typeface="ＭＳ ゴシック"/>
              </a:rPr>
            </a:br>
            <a:r>
              <a:rPr lang="en-US" sz="2000" b="0" i="0" u="none" strike="noStrike" baseline="0" smtClean="0">
                <a:latin typeface="Segoe"/>
                <a:ea typeface="ＭＳ ゴシック"/>
              </a:rPr>
              <a:t>tab, in the </a:t>
            </a:r>
            <a:br>
              <a:rPr lang="en-US" sz="2000" b="0" i="0" u="none" strike="noStrike" baseline="0" smtClean="0">
                <a:latin typeface="Segoe"/>
                <a:ea typeface="ＭＳ ゴシック"/>
              </a:rPr>
            </a:br>
            <a:r>
              <a:rPr lang="en-US" sz="2000" b="0" i="0" u="none" strike="noStrike" baseline="0" smtClean="0">
                <a:latin typeface="Segoe"/>
                <a:ea typeface="ＭＳ ゴシック"/>
              </a:rPr>
              <a:t>Illustrations </a:t>
            </a:r>
            <a:br>
              <a:rPr lang="en-US" sz="2000" b="0" i="0" u="none" strike="noStrike" baseline="0" smtClean="0">
                <a:latin typeface="Segoe"/>
                <a:ea typeface="ＭＳ ゴシック"/>
              </a:rPr>
            </a:br>
            <a:r>
              <a:rPr lang="en-US" sz="2000" b="0" i="0" u="none" strike="noStrike" baseline="0" smtClean="0">
                <a:latin typeface="Segoe"/>
                <a:ea typeface="ＭＳ ゴシック"/>
              </a:rPr>
              <a:t>group,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Pictures</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The Insert </a:t>
            </a:r>
            <a:br>
              <a:rPr lang="en-US" sz="2000" b="0" i="0" u="none" strike="noStrike" baseline="0" smtClean="0">
                <a:latin typeface="Segoe"/>
                <a:ea typeface="ＭＳ ゴシック"/>
              </a:rPr>
            </a:br>
            <a:r>
              <a:rPr lang="en-US" sz="2000" b="0" i="0" u="none" strike="noStrike" baseline="0" smtClean="0">
                <a:latin typeface="Segoe"/>
                <a:ea typeface="ＭＳ ゴシック"/>
              </a:rPr>
              <a:t>Picture dialog </a:t>
            </a:r>
            <a:br>
              <a:rPr lang="en-US" sz="2000" b="0" i="0" u="none" strike="noStrike" baseline="0" smtClean="0">
                <a:latin typeface="Segoe"/>
                <a:ea typeface="ＭＳ ゴシック"/>
              </a:rPr>
            </a:br>
            <a:r>
              <a:rPr lang="en-US" sz="2000" b="0" i="0" u="none" strike="noStrike" baseline="0" smtClean="0">
                <a:latin typeface="Segoe"/>
                <a:ea typeface="ＭＳ ゴシック"/>
              </a:rPr>
              <a:t>box opens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2895601"/>
            <a:ext cx="5155744" cy="3316560"/>
          </a:xfrm>
          <a:prstGeom prst="rect">
            <a:avLst/>
          </a:prstGeom>
        </p:spPr>
      </p:pic>
    </p:spTree>
    <p:extLst>
      <p:ext uri="{BB962C8B-B14F-4D97-AF65-F5344CB8AC3E}">
        <p14:creationId xmlns:p14="http://schemas.microsoft.com/office/powerpoint/2010/main" val="4181083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Copy a Graphic</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Fundraising Events worksheet, click the </a:t>
            </a:r>
            <a:r>
              <a:rPr lang="en-US" b="1" i="0" u="none" strike="noStrike" baseline="0" smtClean="0">
                <a:latin typeface="Segoe"/>
                <a:ea typeface="ＭＳ ゴシック"/>
              </a:rPr>
              <a:t>text box</a:t>
            </a:r>
            <a:r>
              <a:rPr lang="en-US" b="0" i="0" u="none" strike="noStrike" baseline="0" smtClean="0">
                <a:latin typeface="Segoe"/>
                <a:ea typeface="ＭＳ ゴシック"/>
              </a:rPr>
              <a:t> to select it.</a:t>
            </a:r>
          </a:p>
          <a:p>
            <a:pPr lvl="1" rtl="0"/>
            <a:r>
              <a:rPr lang="en-US" b="0" i="0" u="none" strike="noStrike" baseline="0" smtClean="0">
                <a:latin typeface="Segoe"/>
                <a:ea typeface="ＭＳ ゴシック"/>
              </a:rPr>
              <a:t>Right-click a border of the text box and select </a:t>
            </a:r>
            <a:r>
              <a:rPr lang="en-US" b="1" i="0" u="none" strike="noStrike" baseline="0" smtClean="0">
                <a:latin typeface="Segoe"/>
                <a:ea typeface="ＭＳ ゴシック"/>
              </a:rPr>
              <a:t>Copy</a:t>
            </a:r>
            <a:r>
              <a:rPr lang="en-US" b="0" i="0" u="none" strike="noStrike" baseline="0" smtClean="0">
                <a:latin typeface="Segoe"/>
                <a:ea typeface="ＭＳ ゴシック"/>
              </a:rPr>
              <a:t> from the shortcut menu.</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Volunteers</a:t>
            </a:r>
            <a:r>
              <a:rPr lang="en-US" b="0" i="0" u="none" strike="noStrike" baseline="0" smtClean="0">
                <a:latin typeface="Segoe"/>
                <a:ea typeface="ＭＳ ゴシック"/>
              </a:rPr>
              <a:t> tab.</a:t>
            </a:r>
          </a:p>
          <a:p>
            <a:pPr lvl="1" rtl="0"/>
            <a:r>
              <a:rPr lang="en-US" b="0" i="0" u="none" strike="noStrike" baseline="0" smtClean="0">
                <a:latin typeface="Segoe"/>
                <a:ea typeface="ＭＳ ゴシック"/>
              </a:rPr>
              <a:t>Right-click in cell </a:t>
            </a:r>
            <a:r>
              <a:rPr lang="en-US" b="1" i="0" u="none" strike="noStrike" baseline="0" smtClean="0">
                <a:latin typeface="Segoe"/>
                <a:ea typeface="ＭＳ ゴシック"/>
              </a:rPr>
              <a:t>A1</a:t>
            </a:r>
            <a:r>
              <a:rPr lang="en-US" b="0" i="0" u="none" strike="noStrike" baseline="0" smtClean="0">
                <a:latin typeface="Segoe"/>
                <a:ea typeface="ＭＳ ゴシック"/>
              </a:rPr>
              <a:t> and under Paste Options in the shortcut menu, select the </a:t>
            </a:r>
            <a:r>
              <a:rPr lang="en-US" b="1" i="0" u="none" strike="noStrike" baseline="0" smtClean="0">
                <a:latin typeface="Segoe"/>
                <a:ea typeface="ＭＳ ゴシック"/>
              </a:rPr>
              <a:t>Use Destination Theme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1787702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Copy a Graphic</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Triple-click inside the text box to select all text, and then type </a:t>
            </a:r>
            <a:r>
              <a:rPr lang="en-US" b="1" i="0" u="none" strike="noStrike" baseline="0" smtClean="0">
                <a:latin typeface="Segoe"/>
                <a:ea typeface="ＭＳ ゴシック"/>
              </a:rPr>
              <a:t>Confidential. Do not share this information without permission from a committee chair. </a:t>
            </a:r>
            <a:r>
              <a:rPr lang="en-US" b="0" i="0" u="none" strike="noStrike" baseline="0" smtClean="0">
                <a:latin typeface="Segoe"/>
                <a:ea typeface="ＭＳ ゴシック"/>
              </a:rPr>
              <a:t>The text box is shown below.</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as </a:t>
            </a:r>
            <a:r>
              <a:rPr lang="en-US" b="1" i="1" u="none" strike="noStrike" baseline="0" smtClean="0">
                <a:latin typeface="Segoe"/>
                <a:ea typeface="ＭＳ ゴシック"/>
              </a:rPr>
              <a:t>13 Delete Copy Move</a:t>
            </a:r>
            <a:r>
              <a:rPr lang="en-US" b="0" i="0" u="none" strike="noStrike" baseline="0" smtClean="0">
                <a:latin typeface="Segoe"/>
                <a:ea typeface="ＭＳ ゴシック"/>
              </a:rPr>
              <a:t> </a:t>
            </a:r>
            <a:r>
              <a:rPr lang="en-US" b="1" i="1" u="none" strike="noStrike" baseline="0" smtClean="0">
                <a:latin typeface="Segoe"/>
                <a:ea typeface="ＭＳ ゴシック"/>
              </a:rPr>
              <a:t>Solution</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Excel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1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511" y="4446360"/>
            <a:ext cx="4533900" cy="1371600"/>
          </a:xfrm>
          <a:prstGeom prst="rect">
            <a:avLst/>
          </a:prstGeom>
        </p:spPr>
      </p:pic>
    </p:spTree>
    <p:extLst>
      <p:ext uri="{BB962C8B-B14F-4D97-AF65-F5344CB8AC3E}">
        <p14:creationId xmlns:p14="http://schemas.microsoft.com/office/powerpoint/2010/main" val="1904244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 Style to a Shape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if it’s not already running.</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13 Format Graphics</a:t>
            </a:r>
            <a:r>
              <a:rPr lang="en-US" b="0" i="0" u="none" strike="noStrike" baseline="0" smtClean="0">
                <a:latin typeface="Segoe"/>
                <a:ea typeface="ＭＳ ゴシック"/>
              </a:rPr>
              <a:t> from the data files for this lesson.</a:t>
            </a:r>
          </a:p>
          <a:p>
            <a:pPr lvl="1" rtl="0"/>
            <a:r>
              <a:rPr lang="en-US" b="0" i="0" u="none" strike="noStrike" baseline="0" smtClean="0">
                <a:latin typeface="Segoe"/>
                <a:ea typeface="ＭＳ ゴシック"/>
              </a:rPr>
              <a:t>In the Fundraising Events worksheet, click the </a:t>
            </a:r>
            <a:r>
              <a:rPr lang="en-US" b="1" i="0" u="none" strike="noStrike" baseline="0" smtClean="0">
                <a:latin typeface="Segoe"/>
                <a:ea typeface="ＭＳ ゴシック"/>
              </a:rPr>
              <a:t>starburst</a:t>
            </a:r>
            <a:r>
              <a:rPr lang="en-US" b="0" i="0" u="none" strike="noStrike" baseline="0" smtClean="0">
                <a:latin typeface="Segoe"/>
                <a:ea typeface="ＭＳ ゴシック"/>
              </a:rPr>
              <a:t> shape to select it.</a:t>
            </a:r>
          </a:p>
          <a:p>
            <a:pPr lvl="1" rtl="0"/>
            <a:r>
              <a:rPr lang="en-US" b="0" i="0" u="none" strike="noStrike" baseline="0" smtClean="0">
                <a:latin typeface="Segoe"/>
                <a:ea typeface="ＭＳ ゴシック"/>
              </a:rPr>
              <a:t>On the DRAWING TOOLS FORMAT tab, in the Shape Styles group, hold your mouse over each of the styles in the Shape Styles mini gallery. Excel previews each style using the selected shape.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132505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 Style to a Shape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To see the full list of styles, click the </a:t>
            </a:r>
            <a:r>
              <a:rPr lang="en-US" b="1" i="0" u="none" strike="noStrike" baseline="0" smtClean="0">
                <a:latin typeface="Segoe"/>
                <a:ea typeface="ＭＳ ゴシック"/>
              </a:rPr>
              <a:t>More</a:t>
            </a:r>
            <a:r>
              <a:rPr lang="en-US" b="0" i="0" u="none" strike="noStrike" baseline="0" smtClean="0">
                <a:latin typeface="Segoe"/>
                <a:ea typeface="ＭＳ ゴシック"/>
              </a:rPr>
              <a:t> arrow in the lower right corner of the Shape Styles mini gallery. The Shape Styles gallery appears (see Figure 13-22). </a:t>
            </a:r>
          </a:p>
          <a:p>
            <a:pPr lvl="1" rtl="0">
              <a:buAutoNum type="arabicPeriod" startAt="4"/>
            </a:pPr>
            <a:r>
              <a:rPr lang="en-US" b="0" i="0" u="none" strike="noStrike" baseline="0" smtClean="0">
                <a:latin typeface="Segoe"/>
                <a:ea typeface="ＭＳ ゴシック"/>
              </a:rPr>
              <a:t>From the gallery, select </a:t>
            </a:r>
            <a:r>
              <a:rPr lang="en-US" b="1" i="0" u="none" strike="noStrike" baseline="0" smtClean="0">
                <a:latin typeface="Segoe"/>
                <a:ea typeface="ＭＳ ゴシック"/>
              </a:rPr>
              <a:t>Light 1 Outline, Colored Fill - Olive Green, Accent 3</a:t>
            </a:r>
            <a:r>
              <a:rPr lang="en-US" b="0" i="0" u="none" strike="noStrike" baseline="0" smtClean="0">
                <a:latin typeface="Segoe"/>
                <a:ea typeface="ＭＳ ゴシック"/>
              </a:rPr>
              <a:t>. This style is on the third row, fourth from the left. The style is applied to your shape.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3357727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 Style to a Shape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To change the shape’s fill color, </a:t>
            </a:r>
            <a:br>
              <a:rPr lang="en-US" b="0" i="0" u="none" strike="noStrike" baseline="0" smtClean="0">
                <a:latin typeface="Segoe"/>
                <a:ea typeface="ＭＳ ゴシック"/>
              </a:rPr>
            </a:br>
            <a:r>
              <a:rPr lang="en-US" b="0" i="0" u="none" strike="noStrike" baseline="0" smtClean="0">
                <a:latin typeface="Segoe"/>
                <a:ea typeface="ＭＳ ゴシック"/>
              </a:rPr>
              <a:t>in the Shape Styles group,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Shape Fill</a:t>
            </a:r>
            <a:r>
              <a:rPr lang="en-US" b="0" i="0" u="none" strike="noStrike" baseline="0" smtClean="0">
                <a:latin typeface="Segoe"/>
                <a:ea typeface="ＭＳ ゴシック"/>
              </a:rPr>
              <a:t> button. The color </a:t>
            </a:r>
            <a:br>
              <a:rPr lang="en-US" b="0" i="0" u="none" strike="noStrike" baseline="0" smtClean="0">
                <a:latin typeface="Segoe"/>
                <a:ea typeface="ＭＳ ゴシック"/>
              </a:rPr>
            </a:br>
            <a:r>
              <a:rPr lang="en-US" b="0" i="0" u="none" strike="noStrike" baseline="0" smtClean="0">
                <a:latin typeface="Segoe"/>
                <a:ea typeface="ＭＳ ゴシック"/>
              </a:rPr>
              <a:t>palette appears.</a:t>
            </a:r>
          </a:p>
          <a:p>
            <a:pPr lvl="1" rtl="0">
              <a:buAutoNum type="arabicPeriod" startAt="6"/>
            </a:pPr>
            <a:r>
              <a:rPr lang="en-US" b="0" i="0" u="none" strike="noStrike" baseline="0" smtClean="0">
                <a:latin typeface="Segoe"/>
                <a:ea typeface="ＭＳ ゴシック"/>
              </a:rPr>
              <a:t>From the first row of the palette </a:t>
            </a:r>
            <a:br>
              <a:rPr lang="en-US" b="0" i="0" u="none" strike="noStrike" baseline="0" smtClean="0">
                <a:latin typeface="Segoe"/>
                <a:ea typeface="ＭＳ ゴシック"/>
              </a:rPr>
            </a:br>
            <a:r>
              <a:rPr lang="en-US" b="0" i="0" u="none" strike="noStrike" baseline="0" smtClean="0">
                <a:latin typeface="Segoe"/>
                <a:ea typeface="ＭＳ ゴシック"/>
              </a:rPr>
              <a:t>under Theme Colors, select </a:t>
            </a:r>
            <a:br>
              <a:rPr lang="en-US" b="0" i="0" u="none" strike="noStrike" baseline="0" smtClean="0">
                <a:latin typeface="Segoe"/>
                <a:ea typeface="ＭＳ ゴシック"/>
              </a:rPr>
            </a:br>
            <a:r>
              <a:rPr lang="en-US" b="1" i="0" u="none" strike="noStrike" baseline="0" smtClean="0">
                <a:latin typeface="Segoe"/>
                <a:ea typeface="ＭＳ ゴシック"/>
              </a:rPr>
              <a:t>Dark Blue, Text 2</a:t>
            </a:r>
            <a:r>
              <a:rPr lang="en-US" b="0" i="0" u="none" strike="noStrike" baseline="0" smtClean="0">
                <a:latin typeface="Segoe"/>
                <a:ea typeface="ＭＳ ゴシック"/>
              </a:rPr>
              <a:t>. The object’s </a:t>
            </a:r>
            <a:br>
              <a:rPr lang="en-US" b="0" i="0" u="none" strike="noStrike" baseline="0" smtClean="0">
                <a:latin typeface="Segoe"/>
                <a:ea typeface="ＭＳ ゴシック"/>
              </a:rPr>
            </a:br>
            <a:r>
              <a:rPr lang="en-US" b="0" i="0" u="none" strike="noStrike" baseline="0" smtClean="0">
                <a:latin typeface="Segoe"/>
                <a:ea typeface="ＭＳ ゴシック"/>
              </a:rPr>
              <a:t>background color changes to dark blue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1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00200"/>
            <a:ext cx="2857500" cy="2324100"/>
          </a:xfrm>
          <a:prstGeom prst="rect">
            <a:avLst/>
          </a:prstGeom>
        </p:spPr>
      </p:pic>
    </p:spTree>
    <p:extLst>
      <p:ext uri="{BB962C8B-B14F-4D97-AF65-F5344CB8AC3E}">
        <p14:creationId xmlns:p14="http://schemas.microsoft.com/office/powerpoint/2010/main" val="1613959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 Style to a Shape</a:t>
            </a:r>
          </a:p>
        </p:txBody>
      </p:sp>
      <p:sp>
        <p:nvSpPr>
          <p:cNvPr id="3" name="Text Placeholder 2"/>
          <p:cNvSpPr>
            <a:spLocks noGrp="1"/>
          </p:cNvSpPr>
          <p:nvPr>
            <p:ph type="body" idx="1"/>
          </p:nvPr>
        </p:nvSpPr>
        <p:spPr/>
        <p:txBody>
          <a:bodyPr/>
          <a:lstStyle/>
          <a:p>
            <a:pPr lvl="1" rtl="0">
              <a:buFont typeface="+mj-lt"/>
              <a:buAutoNum type="arabicPeriod" startAt="8"/>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92367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Resize a Graphic</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Select the </a:t>
            </a:r>
            <a:r>
              <a:rPr lang="en-US" b="1" i="0" u="none" strike="noStrike" baseline="0" smtClean="0">
                <a:latin typeface="Segoe"/>
                <a:ea typeface="ＭＳ ゴシック"/>
              </a:rPr>
              <a:t>starburst </a:t>
            </a:r>
            <a:r>
              <a:rPr lang="en-US" b="0" i="0" u="none" strike="noStrike" baseline="0" smtClean="0">
                <a:latin typeface="Segoe"/>
                <a:ea typeface="ＭＳ ゴシック"/>
              </a:rPr>
              <a:t>shape.</a:t>
            </a:r>
          </a:p>
          <a:p>
            <a:pPr lvl="1" rtl="0"/>
            <a:r>
              <a:rPr lang="en-US" b="0" i="0" u="none" strike="noStrike" baseline="0" smtClean="0">
                <a:latin typeface="Segoe"/>
                <a:ea typeface="ＭＳ ゴシック"/>
              </a:rPr>
              <a:t>Point to the lower-left corner handle. When the mouse pointer turns to a two-headed arrow, drag inward to make the graphic smaller. With the handle still selected, drag o</a:t>
            </a:r>
            <a:r>
              <a:rPr lang="en-US" b="0" i="0" u="none" strike="noStrike" baseline="0" smtClean="0">
                <a:solidFill>
                  <a:srgbClr val="000000"/>
                </a:solidFill>
                <a:latin typeface="Segoe"/>
                <a:ea typeface="ＭＳ ゴシック"/>
              </a:rPr>
              <a:t>utward to make the graphic larger. By pressing the </a:t>
            </a:r>
            <a:r>
              <a:rPr lang="en-US" b="1" i="0" u="none" strike="noStrike" baseline="0" smtClean="0">
                <a:solidFill>
                  <a:srgbClr val="000000"/>
                </a:solidFill>
                <a:latin typeface="Arial"/>
                <a:ea typeface="ＭＳ ゴシック"/>
              </a:rPr>
              <a:t>Shift</a:t>
            </a:r>
            <a:r>
              <a:rPr lang="en-US" b="0" i="0" u="none" strike="noStrike" baseline="0" smtClean="0">
                <a:solidFill>
                  <a:srgbClr val="000000"/>
                </a:solidFill>
                <a:latin typeface="Segoe"/>
                <a:ea typeface="ＭＳ ゴシック"/>
              </a:rPr>
              <a:t> key while using a corner handle, you maintain the current width-to-height ratio when resizing a graphic.</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148115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Resize a Graphic</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To change the height of the </a:t>
            </a:r>
            <a:br>
              <a:rPr lang="en-US" b="0" i="0" u="none" strike="noStrike" baseline="0" smtClean="0">
                <a:latin typeface="Segoe"/>
                <a:ea typeface="ＭＳ ゴシック"/>
              </a:rPr>
            </a:br>
            <a:r>
              <a:rPr lang="en-US" b="0" i="0" u="none" strike="noStrike" baseline="0" smtClean="0">
                <a:latin typeface="Segoe"/>
                <a:ea typeface="ＭＳ ゴシック"/>
              </a:rPr>
              <a:t>shape, drag a top or bottom </a:t>
            </a:r>
            <a:br>
              <a:rPr lang="en-US" b="0" i="0" u="none" strike="noStrike" baseline="0" smtClean="0">
                <a:latin typeface="Segoe"/>
                <a:ea typeface="ＭＳ ゴシック"/>
              </a:rPr>
            </a:br>
            <a:r>
              <a:rPr lang="en-US" b="0" i="0" u="none" strike="noStrike" baseline="0" smtClean="0">
                <a:latin typeface="Segoe"/>
                <a:ea typeface="ＭＳ ゴシック"/>
              </a:rPr>
              <a:t>handle. This allows you to </a:t>
            </a:r>
            <a:br>
              <a:rPr lang="en-US" b="0" i="0" u="none" strike="noStrike" baseline="0" smtClean="0">
                <a:latin typeface="Segoe"/>
                <a:ea typeface="ＭＳ ゴシック"/>
              </a:rPr>
            </a:br>
            <a:r>
              <a:rPr lang="en-US" b="0" i="0" u="none" strike="noStrike" baseline="0" smtClean="0">
                <a:latin typeface="Segoe"/>
                <a:ea typeface="ＭＳ ゴシック"/>
              </a:rPr>
              <a:t>stretch the shape vertically.</a:t>
            </a:r>
          </a:p>
          <a:p>
            <a:pPr lvl="1" rtl="0">
              <a:buAutoNum type="arabicPeriod" startAt="3"/>
            </a:pPr>
            <a:r>
              <a:rPr lang="en-US" b="0" i="0" u="none" strike="noStrike" baseline="0" smtClean="0">
                <a:latin typeface="Segoe"/>
                <a:ea typeface="ＭＳ ゴシック"/>
              </a:rPr>
              <a:t>To change the width of the </a:t>
            </a:r>
            <a:br>
              <a:rPr lang="en-US" b="0" i="0" u="none" strike="noStrike" baseline="0" smtClean="0">
                <a:latin typeface="Segoe"/>
                <a:ea typeface="ＭＳ ゴシック"/>
              </a:rPr>
            </a:br>
            <a:r>
              <a:rPr lang="en-US" b="0" i="0" u="none" strike="noStrike" baseline="0" smtClean="0">
                <a:latin typeface="Segoe"/>
                <a:ea typeface="ＭＳ ゴシック"/>
              </a:rPr>
              <a:t>shape, drag a side handle–</a:t>
            </a:r>
            <a:br>
              <a:rPr lang="en-US" b="0" i="0" u="none" strike="noStrike" baseline="0" smtClean="0">
                <a:latin typeface="Segoe"/>
                <a:ea typeface="ＭＳ ゴシック"/>
              </a:rPr>
            </a:br>
            <a:r>
              <a:rPr lang="en-US" b="0" i="0" u="none" strike="noStrike" baseline="0" smtClean="0">
                <a:latin typeface="Segoe"/>
                <a:ea typeface="ＭＳ ゴシック"/>
              </a:rPr>
              <a:t>drag outward to widen it and </a:t>
            </a:r>
            <a:br>
              <a:rPr lang="en-US" b="0" i="0" u="none" strike="noStrike" baseline="0" smtClean="0">
                <a:latin typeface="Segoe"/>
                <a:ea typeface="ＭＳ ゴシック"/>
              </a:rPr>
            </a:br>
            <a:r>
              <a:rPr lang="en-US" b="0" i="0" u="none" strike="noStrike" baseline="0" smtClean="0">
                <a:latin typeface="Segoe"/>
                <a:ea typeface="ＭＳ ゴシック"/>
              </a:rPr>
              <a:t>inward to make it narrower. </a:t>
            </a:r>
            <a:br>
              <a:rPr lang="en-US" b="0" i="0" u="none" strike="noStrike" baseline="0" smtClean="0">
                <a:latin typeface="Segoe"/>
                <a:ea typeface="ＭＳ ゴシック"/>
              </a:rPr>
            </a:br>
            <a:r>
              <a:rPr lang="en-US" b="0" i="0" u="none" strike="noStrike" baseline="0" smtClean="0">
                <a:latin typeface="Segoe"/>
                <a:ea typeface="ＭＳ ゴシック"/>
              </a:rPr>
              <a:t>Adjust your starburst shape so it resembles the figure above.</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13-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76400"/>
            <a:ext cx="3263900" cy="2438400"/>
          </a:xfrm>
          <a:prstGeom prst="rect">
            <a:avLst/>
          </a:prstGeom>
        </p:spPr>
      </p:pic>
    </p:spTree>
    <p:extLst>
      <p:ext uri="{BB962C8B-B14F-4D97-AF65-F5344CB8AC3E}">
        <p14:creationId xmlns:p14="http://schemas.microsoft.com/office/powerpoint/2010/main" val="2652446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Rotate a Graphic</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Select the </a:t>
            </a:r>
            <a:r>
              <a:rPr lang="en-US" b="1" i="0" u="none" strike="noStrike" baseline="0" smtClean="0">
                <a:latin typeface="Segoe"/>
                <a:ea typeface="ＭＳ ゴシック"/>
              </a:rPr>
              <a:t>starburst </a:t>
            </a:r>
            <a:r>
              <a:rPr lang="en-US" b="0" i="0" u="none" strike="noStrike" baseline="0" smtClean="0">
                <a:latin typeface="Segoe"/>
                <a:ea typeface="ＭＳ ゴシック"/>
              </a:rPr>
              <a:t>shape.</a:t>
            </a:r>
          </a:p>
          <a:p>
            <a:pPr lvl="1" rtl="0"/>
            <a:r>
              <a:rPr lang="en-US" b="0" i="0" u="none" strike="noStrike" baseline="0" smtClean="0">
                <a:latin typeface="Segoe"/>
                <a:ea typeface="ＭＳ ゴシック"/>
              </a:rPr>
              <a:t>Point to the rotation handle (below). The mouse pointer turns to a circular arrow.</a:t>
            </a:r>
          </a:p>
          <a:p>
            <a:pPr lvl="1" rtl="0"/>
            <a:r>
              <a:rPr lang="en-US" b="0" i="0" u="none" strike="noStrike" baseline="0" smtClean="0">
                <a:latin typeface="Segoe"/>
                <a:ea typeface="ＭＳ ゴシック"/>
              </a:rPr>
              <a:t>Drag the mouse counterclockwise. As you drag, the mouse pointer changes to a series of arrows in a circle.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1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114800"/>
            <a:ext cx="4262741" cy="2096620"/>
          </a:xfrm>
          <a:prstGeom prst="rect">
            <a:avLst/>
          </a:prstGeom>
        </p:spPr>
      </p:pic>
    </p:spTree>
    <p:extLst>
      <p:ext uri="{BB962C8B-B14F-4D97-AF65-F5344CB8AC3E}">
        <p14:creationId xmlns:p14="http://schemas.microsoft.com/office/powerpoint/2010/main" val="3291922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Rotate a Graphic</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When the shape is rotated </a:t>
            </a:r>
            <a:br>
              <a:rPr lang="en-US" b="0" i="0" u="none" strike="noStrike" baseline="0" smtClean="0">
                <a:latin typeface="Segoe"/>
                <a:ea typeface="ＭＳ ゴシック"/>
              </a:rPr>
            </a:br>
            <a:r>
              <a:rPr lang="en-US" b="0" i="0" u="none" strike="noStrike" baseline="0" smtClean="0">
                <a:latin typeface="Segoe"/>
                <a:ea typeface="ＭＳ ゴシック"/>
              </a:rPr>
              <a:t>to the desired angle, </a:t>
            </a:r>
            <a:br>
              <a:rPr lang="en-US" b="0" i="0" u="none" strike="noStrike" baseline="0" smtClean="0">
                <a:latin typeface="Segoe"/>
                <a:ea typeface="ＭＳ ゴシック"/>
              </a:rPr>
            </a:br>
            <a:r>
              <a:rPr lang="en-US" b="0" i="0" u="none" strike="noStrike" baseline="0" smtClean="0">
                <a:latin typeface="Segoe"/>
                <a:ea typeface="ＭＳ ゴシック"/>
              </a:rPr>
              <a:t>similar to the figure at </a:t>
            </a:r>
            <a:br>
              <a:rPr lang="en-US" b="0" i="0" u="none" strike="noStrike" baseline="0" smtClean="0">
                <a:latin typeface="Segoe"/>
                <a:ea typeface="ＭＳ ゴシック"/>
              </a:rPr>
            </a:br>
            <a:r>
              <a:rPr lang="en-US" b="0" i="0" u="none" strike="noStrike" baseline="0" smtClean="0">
                <a:latin typeface="Segoe"/>
                <a:ea typeface="ＭＳ ゴシック"/>
              </a:rPr>
              <a:t>right, release the mouse </a:t>
            </a:r>
            <a:br>
              <a:rPr lang="en-US" b="0" i="0" u="none" strike="noStrike" baseline="0" smtClean="0">
                <a:latin typeface="Segoe"/>
                <a:ea typeface="ＭＳ ゴシック"/>
              </a:rPr>
            </a:br>
            <a:r>
              <a:rPr lang="en-US" b="0" i="0" u="none" strike="noStrike" baseline="0" smtClean="0">
                <a:latin typeface="Segoe"/>
                <a:ea typeface="ＭＳ ゴシック"/>
              </a:rPr>
              <a:t>button.</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a:t>
            </a:r>
            <a:br>
              <a:rPr lang="en-US" b="0" i="0" u="none" strike="noStrike" baseline="0" smtClean="0">
                <a:latin typeface="Segoe"/>
                <a:ea typeface="ＭＳ ゴシック"/>
              </a:rPr>
            </a:br>
            <a:r>
              <a:rPr lang="en-US" b="0" i="0" u="none" strike="noStrike" baseline="0" smtClean="0">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13-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676400"/>
            <a:ext cx="3695700" cy="3162300"/>
          </a:xfrm>
          <a:prstGeom prst="rect">
            <a:avLst/>
          </a:prstGeom>
        </p:spPr>
      </p:pic>
    </p:spTree>
    <p:extLst>
      <p:ext uri="{BB962C8B-B14F-4D97-AF65-F5344CB8AC3E}">
        <p14:creationId xmlns:p14="http://schemas.microsoft.com/office/powerpoint/2010/main" val="1796337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 Picture from a File</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Navigate to the folder that holds the image files for this lesson. Double-click the </a:t>
            </a:r>
            <a:r>
              <a:rPr lang="en-US" b="1" i="1" u="none" strike="noStrike" baseline="0" smtClean="0">
                <a:latin typeface="Segoe"/>
                <a:ea typeface="ＭＳ ゴシック"/>
              </a:rPr>
              <a:t>13 Happy Kids</a:t>
            </a:r>
            <a:r>
              <a:rPr lang="en-US" b="0" i="0" u="none" strike="noStrike" baseline="0" smtClean="0">
                <a:latin typeface="Segoe"/>
                <a:ea typeface="ＭＳ ゴシック"/>
              </a:rPr>
              <a:t> image, or click it once and then click the </a:t>
            </a:r>
            <a:r>
              <a:rPr lang="en-US" b="1" i="0" u="none" strike="noStrike" baseline="0" smtClean="0">
                <a:latin typeface="Segoe"/>
                <a:ea typeface="ＭＳ ゴシック"/>
              </a:rPr>
              <a:t>Insert</a:t>
            </a:r>
            <a:r>
              <a:rPr lang="en-US" b="0" i="0" u="none" strike="noStrike" baseline="0" smtClean="0">
                <a:latin typeface="Segoe"/>
                <a:ea typeface="ＭＳ ゴシック"/>
              </a:rPr>
              <a:t> button. The picture is inserted into your worksheet.</a:t>
            </a:r>
          </a:p>
          <a:p>
            <a:pPr lvl="1" rtl="0">
              <a:buAutoNum type="arabicPeriod" startAt="2"/>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as </a:t>
            </a:r>
            <a:r>
              <a:rPr lang="en-US" b="1" i="1" u="none" strike="noStrike" baseline="0" smtClean="0">
                <a:latin typeface="Segoe"/>
                <a:ea typeface="ＭＳ ゴシック"/>
              </a:rPr>
              <a:t>13 Insert Pictures</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cs typeface="Segoe"/>
              </a:rPr>
              <a:t>PAUSE.</a:t>
            </a:r>
            <a:r>
              <a:rPr lang="en-US" b="0" i="0" u="none" strike="noStrike" baseline="0" smtClean="0">
                <a:latin typeface="Segoe"/>
                <a:ea typeface="ＭＳ ゴシック"/>
                <a:cs typeface="Segoe"/>
              </a:rPr>
              <a:t> </a:t>
            </a:r>
            <a:r>
              <a:rPr lang="en-US" b="0" i="0" u="none" strike="noStrike" baseline="0" smtClean="0">
                <a:latin typeface="Segoe"/>
                <a:ea typeface="ＭＳ ゴシック"/>
              </a:rPr>
              <a:t>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2082218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Control Stacking Order when Graphics Overlap</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In the Format Graphics workbook, click the </a:t>
            </a:r>
            <a:r>
              <a:rPr lang="en-US" b="1" i="0" u="none" strike="noStrike" baseline="0" smtClean="0">
                <a:latin typeface="Segoe"/>
                <a:ea typeface="ＭＳ ゴシック"/>
              </a:rPr>
              <a:t>Overlap</a:t>
            </a:r>
            <a:r>
              <a:rPr lang="en-US" b="0" i="0" u="none" strike="noStrike" baseline="0" smtClean="0">
                <a:latin typeface="Segoe"/>
                <a:ea typeface="ＭＳ ゴシック"/>
              </a:rPr>
              <a:t> sheet tab. The worksheet contains several overlapping graphics.</a:t>
            </a:r>
          </a:p>
          <a:p>
            <a:pPr lvl="1" rtl="0"/>
            <a:r>
              <a:rPr lang="en-US" b="0" i="0" u="none" strike="noStrike" baseline="0" smtClean="0">
                <a:latin typeface="Segoe"/>
                <a:ea typeface="ＭＳ ゴシック"/>
              </a:rPr>
              <a:t>Select the border of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WordArt</a:t>
            </a:r>
            <a:r>
              <a:rPr lang="en-US" b="0" i="0" u="none" strike="noStrike" baseline="0" smtClean="0">
                <a:latin typeface="Segoe"/>
                <a:ea typeface="ＭＳ ゴシック"/>
              </a:rPr>
              <a:t> graphic </a:t>
            </a:r>
            <a:br>
              <a:rPr lang="en-US" b="0" i="0" u="none" strike="noStrike" baseline="0" smtClean="0">
                <a:latin typeface="Segoe"/>
                <a:ea typeface="ＭＳ ゴシック"/>
              </a:rPr>
            </a:br>
            <a:r>
              <a:rPr lang="en-US" b="0" i="0" u="none" strike="noStrike" baseline="0" smtClean="0">
                <a:latin typeface="Segoe"/>
                <a:ea typeface="ＭＳ ゴシック"/>
              </a:rPr>
              <a:t>(Great Fundraisers), </a:t>
            </a:r>
            <a:br>
              <a:rPr lang="en-US" b="0" i="0" u="none" strike="noStrike" baseline="0" smtClean="0">
                <a:latin typeface="Segoe"/>
                <a:ea typeface="ＭＳ ゴシック"/>
              </a:rPr>
            </a:br>
            <a:r>
              <a:rPr lang="en-US" b="0" i="0" u="none" strike="noStrike" baseline="0" smtClean="0">
                <a:latin typeface="Segoe"/>
                <a:ea typeface="ＭＳ ゴシック"/>
              </a:rPr>
              <a:t>which has other </a:t>
            </a:r>
            <a:br>
              <a:rPr lang="en-US" b="0" i="0" u="none" strike="noStrike" baseline="0" smtClean="0">
                <a:latin typeface="Segoe"/>
                <a:ea typeface="ＭＳ ゴシック"/>
              </a:rPr>
            </a:br>
            <a:r>
              <a:rPr lang="en-US" b="0" i="0" u="none" strike="noStrike" baseline="0" smtClean="0">
                <a:latin typeface="Segoe"/>
                <a:ea typeface="ＭＳ ゴシック"/>
              </a:rPr>
              <a:t>graphics stacked on </a:t>
            </a:r>
            <a:br>
              <a:rPr lang="en-US" b="0" i="0" u="none" strike="noStrike" baseline="0" smtClean="0">
                <a:latin typeface="Segoe"/>
                <a:ea typeface="ＭＳ ゴシック"/>
              </a:rPr>
            </a:br>
            <a:r>
              <a:rPr lang="en-US" b="0" i="0" u="none" strike="noStrike" baseline="0" smtClean="0">
                <a:latin typeface="Segoe"/>
                <a:ea typeface="ＭＳ ゴシック"/>
              </a:rPr>
              <a:t>top of it. The</a:t>
            </a:r>
            <a:r>
              <a:rPr lang="en-US" b="0" i="0" u="none" strike="noStrike" smtClean="0">
                <a:latin typeface="Segoe"/>
                <a:ea typeface="ＭＳ ゴシック"/>
              </a:rPr>
              <a:t> f</a:t>
            </a:r>
            <a:r>
              <a:rPr lang="en-US" b="0" i="0" u="none" strike="noStrike" baseline="0" smtClean="0">
                <a:latin typeface="Segoe"/>
                <a:ea typeface="ＭＳ ゴシック"/>
              </a:rPr>
              <a:t>igure at </a:t>
            </a:r>
            <a:br>
              <a:rPr lang="en-US" b="0" i="0" u="none" strike="noStrike" baseline="0" smtClean="0">
                <a:latin typeface="Segoe"/>
                <a:ea typeface="ＭＳ ゴシック"/>
              </a:rPr>
            </a:br>
            <a:r>
              <a:rPr lang="en-US" b="0" i="0" u="none" strike="noStrike" baseline="0" smtClean="0">
                <a:latin typeface="Segoe"/>
                <a:ea typeface="ＭＳ ゴシック"/>
              </a:rPr>
              <a:t>right shows the stack </a:t>
            </a:r>
            <a:br>
              <a:rPr lang="en-US" b="0" i="0" u="none" strike="noStrike" baseline="0" smtClean="0">
                <a:latin typeface="Segoe"/>
                <a:ea typeface="ＭＳ ゴシック"/>
              </a:rPr>
            </a:br>
            <a:r>
              <a:rPr lang="en-US" b="0" i="0" u="none" strike="noStrike" baseline="0" smtClean="0">
                <a:latin typeface="Segoe"/>
                <a:ea typeface="ＭＳ ゴシック"/>
              </a:rPr>
              <a:t>of graphics. The WordArt object, which is further down in the stack, is selected.</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1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19400"/>
            <a:ext cx="4233827" cy="2256943"/>
          </a:xfrm>
          <a:prstGeom prst="rect">
            <a:avLst/>
          </a:prstGeom>
        </p:spPr>
      </p:pic>
    </p:spTree>
    <p:extLst>
      <p:ext uri="{BB962C8B-B14F-4D97-AF65-F5344CB8AC3E}">
        <p14:creationId xmlns:p14="http://schemas.microsoft.com/office/powerpoint/2010/main" val="2989439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Control Stacking Order when Graphics Overlap</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On the DRAWING TOOLS FORMAT tab, in the Arrange group, click the </a:t>
            </a:r>
            <a:r>
              <a:rPr lang="en-US" b="1" i="0" u="none" strike="noStrike" baseline="0" smtClean="0">
                <a:latin typeface="Segoe"/>
                <a:ea typeface="ＭＳ ゴシック"/>
              </a:rPr>
              <a:t>Bring Forward</a:t>
            </a:r>
            <a:r>
              <a:rPr lang="en-US" b="0" i="0" u="none" strike="noStrike" baseline="0" smtClean="0">
                <a:latin typeface="Segoe"/>
                <a:ea typeface="ＭＳ ゴシック"/>
              </a:rPr>
              <a:t> button. The WordArt graphic moves up one level in the stack.</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Bring Forward</a:t>
            </a:r>
            <a:r>
              <a:rPr lang="en-US" b="0" i="0" u="none" strike="noStrike" baseline="0" smtClean="0">
                <a:latin typeface="Segoe"/>
                <a:ea typeface="ＭＳ ゴシック"/>
              </a:rPr>
              <a:t> arrow button and select </a:t>
            </a:r>
            <a:r>
              <a:rPr lang="en-US" b="1" i="0" u="none" strike="noStrike" baseline="0" smtClean="0">
                <a:latin typeface="Segoe"/>
                <a:ea typeface="ＭＳ ゴシック"/>
              </a:rPr>
              <a:t>Bring to Front</a:t>
            </a:r>
            <a:r>
              <a:rPr lang="en-US" b="0" i="0" u="none" strike="noStrike" baseline="0" smtClean="0">
                <a:latin typeface="Segoe"/>
                <a:ea typeface="ＭＳ ゴシック"/>
              </a:rPr>
              <a:t>. The WordArt graphic appears at the top of the stack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13-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4734932" cy="2427460"/>
          </a:xfrm>
          <a:prstGeom prst="rect">
            <a:avLst/>
          </a:prstGeom>
        </p:spPr>
      </p:pic>
    </p:spTree>
    <p:extLst>
      <p:ext uri="{BB962C8B-B14F-4D97-AF65-F5344CB8AC3E}">
        <p14:creationId xmlns:p14="http://schemas.microsoft.com/office/powerpoint/2010/main" val="1976199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Control Stacking Order when Graphics Overlap</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With the graphic still selected, click the </a:t>
            </a:r>
            <a:r>
              <a:rPr lang="en-US" b="1" i="0" u="none" strike="noStrike" baseline="0" smtClean="0">
                <a:latin typeface="Segoe"/>
                <a:ea typeface="ＭＳ ゴシック"/>
              </a:rPr>
              <a:t>Send Backward</a:t>
            </a:r>
            <a:r>
              <a:rPr lang="en-US" b="0" i="0" u="none" strike="noStrike" baseline="0" smtClean="0">
                <a:latin typeface="Segoe"/>
                <a:ea typeface="ＭＳ ゴシック"/>
              </a:rPr>
              <a:t> button to move it back one level. The Food Drive shape is now on top.</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as </a:t>
            </a:r>
            <a:r>
              <a:rPr lang="en-US" b="1" i="1" u="none" strike="noStrike" baseline="0" smtClean="0">
                <a:latin typeface="Segoe"/>
                <a:ea typeface="ＭＳ ゴシック"/>
              </a:rPr>
              <a:t>13 Format Graphics Solution</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Excel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2336366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Make Corrections to a Graphic</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if it’s not already running.</a:t>
            </a:r>
          </a:p>
          <a:p>
            <a:pPr lvl="1" rtl="0"/>
            <a:r>
              <a:rPr lang="en-US" b="0" i="0" u="none" strike="noStrike" baseline="0" smtClean="0">
                <a:latin typeface="Segoe"/>
                <a:ea typeface="ＭＳ ゴシック"/>
              </a:rPr>
              <a:t>OPEN </a:t>
            </a:r>
            <a:r>
              <a:rPr lang="en-US" b="1" i="1" u="none" strike="noStrike" baseline="0" smtClean="0">
                <a:latin typeface="Segoe"/>
                <a:ea typeface="ＭＳ ゴシック"/>
              </a:rPr>
              <a:t>13 Enhancements</a:t>
            </a:r>
            <a:r>
              <a:rPr lang="en-US" b="0" i="0" u="none" strike="noStrike" baseline="0" smtClean="0">
                <a:latin typeface="Segoe"/>
                <a:ea typeface="ＭＳ ゴシック"/>
              </a:rPr>
              <a:t> from the data files for this lesson.</a:t>
            </a:r>
          </a:p>
          <a:p>
            <a:pPr lvl="1" rtl="0"/>
            <a:r>
              <a:rPr lang="en-US" b="0" i="0" u="none" strike="noStrike" baseline="0" smtClean="0">
                <a:latin typeface="Segoe"/>
                <a:ea typeface="ＭＳ ゴシック"/>
              </a:rPr>
              <a:t>In the </a:t>
            </a:r>
            <a:br>
              <a:rPr lang="en-US" b="0" i="0" u="none" strike="noStrike" baseline="0" smtClean="0">
                <a:latin typeface="Segoe"/>
                <a:ea typeface="ＭＳ ゴシック"/>
              </a:rPr>
            </a:br>
            <a:r>
              <a:rPr lang="en-US" b="0" i="0" u="none" strike="noStrike" baseline="0" smtClean="0">
                <a:latin typeface="Segoe"/>
                <a:ea typeface="ＭＳ ゴシック"/>
              </a:rPr>
              <a:t>Correction </a:t>
            </a:r>
            <a:br>
              <a:rPr lang="en-US" b="0" i="0" u="none" strike="noStrike" baseline="0" smtClean="0">
                <a:latin typeface="Segoe"/>
                <a:ea typeface="ＭＳ ゴシック"/>
              </a:rPr>
            </a:br>
            <a:r>
              <a:rPr lang="en-US" b="0" i="0" u="none" strike="noStrike" baseline="0" smtClean="0">
                <a:latin typeface="Segoe"/>
                <a:ea typeface="ＭＳ ゴシック"/>
              </a:rPr>
              <a:t>worksheet, </a:t>
            </a:r>
            <a:br>
              <a:rPr lang="en-US" b="0" i="0" u="none" strike="noStrike" baseline="0" smtClean="0">
                <a:latin typeface="Segoe"/>
                <a:ea typeface="ＭＳ ゴシック"/>
              </a:rPr>
            </a:br>
            <a:r>
              <a:rPr lang="en-US" b="0" i="0" u="none" strike="noStrike" baseline="0" smtClean="0">
                <a:latin typeface="Segoe"/>
                <a:ea typeface="ＭＳ ゴシック"/>
              </a:rPr>
              <a:t>select the </a:t>
            </a:r>
            <a:br>
              <a:rPr lang="en-US" b="0" i="0" u="none" strike="noStrike" baseline="0" smtClean="0">
                <a:latin typeface="Segoe"/>
                <a:ea typeface="ＭＳ ゴシック"/>
              </a:rPr>
            </a:br>
            <a:r>
              <a:rPr lang="en-US" b="0" i="0" u="none" strike="noStrike" baseline="0" smtClean="0">
                <a:latin typeface="Segoe"/>
                <a:ea typeface="ＭＳ ゴシック"/>
              </a:rPr>
              <a:t>photo of two </a:t>
            </a:r>
            <a:br>
              <a:rPr lang="en-US" b="0" i="0" u="none" strike="noStrike" baseline="0" smtClean="0">
                <a:latin typeface="Segoe"/>
                <a:ea typeface="ＭＳ ゴシック"/>
              </a:rPr>
            </a:br>
            <a:r>
              <a:rPr lang="en-US" b="0" i="0" u="none" strike="noStrike" baseline="0" smtClean="0">
                <a:latin typeface="Segoe"/>
                <a:ea typeface="ＭＳ ゴシック"/>
              </a:rPr>
              <a:t>boys.</a:t>
            </a:r>
          </a:p>
          <a:p>
            <a:pPr lvl="1" rtl="0"/>
            <a:r>
              <a:rPr lang="en-US" b="0" i="0" u="none" strike="noStrike" baseline="0" smtClean="0">
                <a:latin typeface="Segoe"/>
                <a:ea typeface="ＭＳ ゴシック"/>
              </a:rPr>
              <a:t>On the </a:t>
            </a:r>
            <a:br>
              <a:rPr lang="en-US" b="0" i="0" u="none" strike="noStrike" baseline="0" smtClean="0">
                <a:latin typeface="Segoe"/>
                <a:ea typeface="ＭＳ ゴシック"/>
              </a:rPr>
            </a:br>
            <a:r>
              <a:rPr lang="en-US" b="0" i="0" u="none" strike="noStrike" baseline="0" smtClean="0">
                <a:latin typeface="Segoe"/>
                <a:ea typeface="ＭＳ ゴシック"/>
              </a:rPr>
              <a:t>PICTURE TOOLS FORMAT tab, in the Adjust group, click the </a:t>
            </a:r>
            <a:r>
              <a:rPr lang="en-US" b="1" i="0" u="none" strike="noStrike" baseline="0" smtClean="0">
                <a:latin typeface="Segoe"/>
                <a:ea typeface="ＭＳ ゴシック"/>
              </a:rPr>
              <a:t>Corrections</a:t>
            </a:r>
            <a:r>
              <a:rPr lang="en-US" b="0" i="0" u="none" strike="noStrike" baseline="0" smtClean="0">
                <a:latin typeface="Segoe"/>
                <a:ea typeface="ＭＳ ゴシック"/>
              </a:rPr>
              <a:t> button. The menu shown above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1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590800"/>
            <a:ext cx="5040985" cy="2490020"/>
          </a:xfrm>
          <a:prstGeom prst="rect">
            <a:avLst/>
          </a:prstGeom>
        </p:spPr>
      </p:pic>
    </p:spTree>
    <p:extLst>
      <p:ext uri="{BB962C8B-B14F-4D97-AF65-F5344CB8AC3E}">
        <p14:creationId xmlns:p14="http://schemas.microsoft.com/office/powerpoint/2010/main" val="4145156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Make Corrections to a Graphic</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Using the thumbnails of your selected photo from the Sharpen/Soften corrections section, make a choice that represents the adjustment you’re looking for—more sharpness for a blurry picture or perhaps softening for an image that’s too sharp or where the exposure was too harsh. At the far right end of the Sharpen/Soften section, select </a:t>
            </a:r>
            <a:r>
              <a:rPr lang="en-US" sz="2000" b="1" i="0" u="none" strike="noStrike" baseline="0" smtClean="0">
                <a:latin typeface="Segoe"/>
                <a:ea typeface="ＭＳ ゴシック"/>
              </a:rPr>
              <a:t>Sharpen: 50%</a:t>
            </a:r>
            <a:r>
              <a:rPr lang="en-US" sz="2000" b="0" i="0" u="none" strike="noStrike" baseline="0" smtClean="0">
                <a:latin typeface="Segoe"/>
                <a:ea typeface="ＭＳ ゴシック"/>
              </a:rPr>
              <a:t>. The figure below shows two side-by-side images—the image on the left before applying 50% sharpening and the image on the right after.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13-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302720"/>
            <a:ext cx="5563157" cy="1884929"/>
          </a:xfrm>
          <a:prstGeom prst="rect">
            <a:avLst/>
          </a:prstGeom>
        </p:spPr>
      </p:pic>
    </p:spTree>
    <p:extLst>
      <p:ext uri="{BB962C8B-B14F-4D97-AF65-F5344CB8AC3E}">
        <p14:creationId xmlns:p14="http://schemas.microsoft.com/office/powerpoint/2010/main" val="4291635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Make Corrections to a Graphic</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To adjust a photo that’s too dark or too light, use the Brightness/Contrast settings, also represented by thumbnails showing your selected photo in varying stages of correction. Hold your mouse over each of the settings to see their effect on your photo, but don’t select any of the settings.</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62547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Change the Color of an Image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 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Color</a:t>
            </a:r>
            <a:r>
              <a:rPr lang="en-US" sz="2000" b="0" i="0" u="none" strike="noStrike" baseline="0" smtClean="0">
                <a:latin typeface="Segoe"/>
                <a:ea typeface="ＭＳ ゴシック"/>
              </a:rPr>
              <a:t> sheet tab and select the top photo, which shows a baby </a:t>
            </a:r>
            <a:br>
              <a:rPr lang="en-US" sz="2000" b="0" i="0" u="none" strike="noStrike" baseline="0" smtClean="0">
                <a:latin typeface="Segoe"/>
                <a:ea typeface="ＭＳ ゴシック"/>
              </a:rPr>
            </a:br>
            <a:r>
              <a:rPr lang="en-US" sz="2000" b="0" i="0" u="none" strike="noStrike" baseline="0" smtClean="0">
                <a:latin typeface="Segoe"/>
                <a:ea typeface="ＭＳ ゴシック"/>
              </a:rPr>
              <a:t>holding a </a:t>
            </a:r>
            <a:br>
              <a:rPr lang="en-US" sz="2000" b="0" i="0" u="none" strike="noStrike" baseline="0" smtClean="0">
                <a:latin typeface="Segoe"/>
                <a:ea typeface="ＭＳ ゴシック"/>
              </a:rPr>
            </a:br>
            <a:r>
              <a:rPr lang="en-US" sz="2000" b="0" i="0" u="none" strike="noStrike" baseline="0" smtClean="0">
                <a:latin typeface="Segoe"/>
                <a:ea typeface="ＭＳ ゴシック"/>
              </a:rPr>
              <a:t>spoon.</a:t>
            </a:r>
          </a:p>
          <a:p>
            <a:pPr lvl="1" rtl="0"/>
            <a:r>
              <a:rPr lang="en-US" sz="2000" b="0" i="0" u="none" strike="noStrike" baseline="0" smtClean="0">
                <a:latin typeface="Segoe"/>
                <a:ea typeface="ＭＳ ゴシック"/>
              </a:rPr>
              <a:t>On the </a:t>
            </a:r>
            <a:br>
              <a:rPr lang="en-US" sz="2000" b="0" i="0" u="none" strike="noStrike" baseline="0" smtClean="0">
                <a:latin typeface="Segoe"/>
                <a:ea typeface="ＭＳ ゴシック"/>
              </a:rPr>
            </a:br>
            <a:r>
              <a:rPr lang="en-US" sz="2000" b="0" i="0" u="none" strike="noStrike" baseline="0" smtClean="0">
                <a:latin typeface="Segoe"/>
                <a:ea typeface="ＭＳ ゴシック"/>
              </a:rPr>
              <a:t>PICTURE </a:t>
            </a:r>
            <a:br>
              <a:rPr lang="en-US" sz="2000" b="0" i="0" u="none" strike="noStrike" baseline="0" smtClean="0">
                <a:latin typeface="Segoe"/>
                <a:ea typeface="ＭＳ ゴシック"/>
              </a:rPr>
            </a:br>
            <a:r>
              <a:rPr lang="en-US" sz="2000" b="0" i="0" u="none" strike="noStrike" baseline="0" smtClean="0">
                <a:latin typeface="Segoe"/>
                <a:ea typeface="ＭＳ ゴシック"/>
              </a:rPr>
              <a:t>TOOLS </a:t>
            </a:r>
            <a:br>
              <a:rPr lang="en-US" sz="2000" b="0" i="0" u="none" strike="noStrike" baseline="0" smtClean="0">
                <a:latin typeface="Segoe"/>
                <a:ea typeface="ＭＳ ゴシック"/>
              </a:rPr>
            </a:br>
            <a:r>
              <a:rPr lang="en-US" sz="2000" b="0" i="0" u="none" strike="noStrike" baseline="0" smtClean="0">
                <a:latin typeface="Segoe"/>
                <a:ea typeface="ＭＳ ゴシック"/>
              </a:rPr>
              <a:t>FORMAT tab, </a:t>
            </a:r>
            <a:br>
              <a:rPr lang="en-US" sz="2000" b="0" i="0" u="none" strike="noStrike" baseline="0" smtClean="0">
                <a:latin typeface="Segoe"/>
                <a:ea typeface="ＭＳ ゴシック"/>
              </a:rPr>
            </a:br>
            <a:r>
              <a:rPr lang="en-US" sz="2000" b="0" i="0" u="none" strike="noStrike" baseline="0" smtClean="0">
                <a:latin typeface="Segoe"/>
                <a:ea typeface="ＭＳ ゴシック"/>
              </a:rPr>
              <a:t>in the Adjust </a:t>
            </a:r>
            <a:br>
              <a:rPr lang="en-US" sz="2000" b="0" i="0" u="none" strike="noStrike" baseline="0" smtClean="0">
                <a:latin typeface="Segoe"/>
                <a:ea typeface="ＭＳ ゴシック"/>
              </a:rPr>
            </a:br>
            <a:r>
              <a:rPr lang="en-US" sz="2000" b="0" i="0" u="none" strike="noStrike" baseline="0" smtClean="0">
                <a:latin typeface="Segoe"/>
                <a:ea typeface="ＭＳ ゴシック"/>
              </a:rPr>
              <a:t>group,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Color </a:t>
            </a:r>
            <a:br>
              <a:rPr lang="en-US" sz="2000" b="1" i="0" u="none" strike="noStrike" baseline="0" smtClean="0">
                <a:latin typeface="Segoe"/>
                <a:ea typeface="ＭＳ ゴシック"/>
              </a:rPr>
            </a:br>
            <a:r>
              <a:rPr lang="en-US" sz="2000" b="0" i="0" u="none" strike="noStrike" baseline="0" smtClean="0">
                <a:latin typeface="Segoe"/>
                <a:ea typeface="ＭＳ ゴシック"/>
              </a:rPr>
              <a:t>button. The </a:t>
            </a:r>
            <a:br>
              <a:rPr lang="en-US" sz="2000" b="0" i="0" u="none" strike="noStrike" baseline="0" smtClean="0">
                <a:latin typeface="Segoe"/>
                <a:ea typeface="ＭＳ ゴシック"/>
              </a:rPr>
            </a:br>
            <a:r>
              <a:rPr lang="en-US" sz="2000" b="0" i="0" u="none" strike="noStrike" baseline="0" smtClean="0">
                <a:latin typeface="Segoe"/>
                <a:ea typeface="ＭＳ ゴシック"/>
              </a:rPr>
              <a:t>menu shown above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1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438400"/>
            <a:ext cx="5368469" cy="3184963"/>
          </a:xfrm>
          <a:prstGeom prst="rect">
            <a:avLst/>
          </a:prstGeom>
        </p:spPr>
      </p:pic>
    </p:spTree>
    <p:extLst>
      <p:ext uri="{BB962C8B-B14F-4D97-AF65-F5344CB8AC3E}">
        <p14:creationId xmlns:p14="http://schemas.microsoft.com/office/powerpoint/2010/main" val="14936238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Change the Color of an Image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Hold your mouse over each thumbnail of your photo to see its effect. </a:t>
            </a:r>
          </a:p>
          <a:p>
            <a:pPr lvl="1">
              <a:buFont typeface="+mj-lt"/>
              <a:buAutoNum type="arabicPeriod" startAt="4"/>
            </a:pPr>
            <a:r>
              <a:rPr lang="en-US">
                <a:latin typeface="Segoe"/>
                <a:ea typeface="ＭＳ ゴシック"/>
              </a:rPr>
              <a:t>In the Recolor section of the Color menu, on the first line of the gallery, select </a:t>
            </a:r>
            <a:r>
              <a:rPr lang="en-US" b="1">
                <a:latin typeface="Segoe"/>
                <a:ea typeface="ＭＳ ゴシック"/>
              </a:rPr>
              <a:t>Sepia</a:t>
            </a:r>
            <a:r>
              <a:rPr lang="en-US">
                <a:latin typeface="Segoe"/>
                <a:ea typeface="ＭＳ ゴシック"/>
              </a:rPr>
              <a:t>. The image takes on brown tones.</a:t>
            </a:r>
          </a:p>
          <a:p>
            <a:pPr lvl="1">
              <a:buAutoNum type="arabicPeriod" startAt="4"/>
            </a:pPr>
            <a:r>
              <a:rPr lang="en-US">
                <a:latin typeface="Segoe"/>
                <a:ea typeface="ＭＳ ゴシック"/>
              </a:rPr>
              <a:t>On the PICTURE TOOLS FORMAT tab, in the Adjust group, click the </a:t>
            </a:r>
            <a:r>
              <a:rPr lang="en-US" b="1">
                <a:latin typeface="Segoe"/>
                <a:ea typeface="ＭＳ ゴシック"/>
              </a:rPr>
              <a:t>Color </a:t>
            </a:r>
            <a:r>
              <a:rPr lang="en-US">
                <a:latin typeface="Segoe"/>
                <a:ea typeface="ＭＳ ゴシック"/>
              </a:rPr>
              <a:t>button, and then select Picture Color Options at the bottom of the menu.</a:t>
            </a:r>
          </a:p>
          <a:p>
            <a:pPr lvl="1" rtl="0">
              <a:buFont typeface="+mj-lt"/>
              <a:buAutoNum type="arabicPeriod" startAt="3"/>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465363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Change the Color of an Image</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sz="2000" b="0" i="0" u="none" strike="noStrike" baseline="0" smtClean="0">
                <a:latin typeface="Segoe"/>
                <a:ea typeface="ＭＳ ゴシック"/>
              </a:rPr>
              <a:t>In the Format Picture pane on the right, move the Sharpness slider to the right until you reach the </a:t>
            </a:r>
            <a:r>
              <a:rPr lang="en-US" sz="2000" b="1" i="0" u="none" strike="noStrike" baseline="0" smtClean="0">
                <a:latin typeface="Segoe"/>
                <a:ea typeface="ＭＳ ゴシック"/>
              </a:rPr>
              <a:t>33%</a:t>
            </a:r>
            <a:r>
              <a:rPr lang="en-US" sz="2000" b="0" i="0" u="none" strike="noStrike" baseline="0" smtClean="0">
                <a:latin typeface="Segoe"/>
                <a:ea typeface="ＭＳ ゴシック"/>
              </a:rPr>
              <a:t> value. Your photo should look similar to the figure below.</a:t>
            </a:r>
          </a:p>
          <a:p>
            <a:pPr lvl="1" rtl="0">
              <a:lnSpc>
                <a:spcPct val="90000"/>
              </a:lnSpc>
              <a:buAutoNum type="arabicPeriod" startAt="6"/>
            </a:pPr>
            <a:r>
              <a:rPr lang="en-US" sz="2000" b="0" i="0" u="none" strike="noStrike" baseline="0" smtClean="0">
                <a:latin typeface="Segoe"/>
                <a:ea typeface="ＭＳ ゴシック"/>
              </a:rPr>
              <a:t>Close the </a:t>
            </a:r>
            <a:r>
              <a:rPr lang="en-US" sz="2000" b="1" i="0" u="none" strike="noStrike" baseline="0" smtClean="0">
                <a:latin typeface="Segoe"/>
                <a:ea typeface="ＭＳ ゴシック"/>
              </a:rPr>
              <a:t>Format Picture</a:t>
            </a:r>
            <a:r>
              <a:rPr lang="en-US" sz="2000" b="0" i="0" u="none" strike="noStrike" baseline="0" smtClean="0">
                <a:latin typeface="Segoe"/>
                <a:ea typeface="ＭＳ ゴシック"/>
              </a:rPr>
              <a:t> pane.</a:t>
            </a:r>
          </a:p>
          <a:p>
            <a:pPr lvl="1" rtl="0">
              <a:lnSpc>
                <a:spcPct val="90000"/>
              </a:lnSpc>
              <a:buAutoNum type="arabicPeriod" startAt="6"/>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lnSpc>
                <a:spcPct val="90000"/>
              </a:lnSpc>
            </a:pPr>
            <a:r>
              <a:rPr lang="en-US" sz="2000" b="1" i="0" u="none" strike="noStrike" baseline="0" smtClean="0">
                <a:latin typeface="Segoe"/>
                <a:ea typeface="ＭＳ ゴシック"/>
              </a:rPr>
              <a:t>PAUSE.</a:t>
            </a:r>
            <a:r>
              <a:rPr lang="en-US" sz="2000"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13-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586679"/>
            <a:ext cx="6526425" cy="2661721"/>
          </a:xfrm>
          <a:prstGeom prst="rect">
            <a:avLst/>
          </a:prstGeom>
        </p:spPr>
      </p:pic>
    </p:spTree>
    <p:extLst>
      <p:ext uri="{BB962C8B-B14F-4D97-AF65-F5344CB8AC3E}">
        <p14:creationId xmlns:p14="http://schemas.microsoft.com/office/powerpoint/2010/main" val="2266414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Artistic Effects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 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In the Color worksheet, select the donation box photo.</a:t>
            </a:r>
          </a:p>
          <a:p>
            <a:pPr lvl="1" rtl="0"/>
            <a:r>
              <a:rPr lang="en-US" sz="2000" b="0" i="0" u="none" strike="noStrike" baseline="0" smtClean="0">
                <a:latin typeface="Segoe"/>
                <a:ea typeface="ＭＳ ゴシック"/>
              </a:rPr>
              <a:t>On the PICTURE TOOLS FORMAT tab, in the Adjust group, click the </a:t>
            </a:r>
            <a:r>
              <a:rPr lang="en-US" sz="2000" b="1" i="0" u="none" strike="noStrike" baseline="0" smtClean="0">
                <a:latin typeface="Segoe"/>
                <a:ea typeface="ＭＳ ゴシック"/>
              </a:rPr>
              <a:t>Artistic Effects</a:t>
            </a:r>
            <a:r>
              <a:rPr lang="en-US" sz="2000" b="0" i="0" u="none" strike="noStrike" baseline="0" smtClean="0">
                <a:latin typeface="Segoe"/>
                <a:ea typeface="ＭＳ ゴシック"/>
              </a:rPr>
              <a:t> button. The gallery of effects thumbnails is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13-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2490" y="3381000"/>
            <a:ext cx="6425927" cy="2812991"/>
          </a:xfrm>
          <a:prstGeom prst="rect">
            <a:avLst/>
          </a:prstGeom>
        </p:spPr>
      </p:pic>
    </p:spTree>
    <p:extLst>
      <p:ext uri="{BB962C8B-B14F-4D97-AF65-F5344CB8AC3E}">
        <p14:creationId xmlns:p14="http://schemas.microsoft.com/office/powerpoint/2010/main" val="251114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Office.com Clip Art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 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Click in </a:t>
            </a:r>
            <a:br>
              <a:rPr lang="en-US" sz="2000" b="0" i="0" u="none" strike="noStrike" baseline="0" smtClean="0">
                <a:latin typeface="Segoe"/>
                <a:ea typeface="ＭＳ ゴシック"/>
              </a:rPr>
            </a:br>
            <a:r>
              <a:rPr lang="en-US" sz="2000" b="0" i="0" u="none" strike="noStrike" baseline="0" smtClean="0">
                <a:latin typeface="Segoe"/>
                <a:ea typeface="ＭＳ ゴシック"/>
              </a:rPr>
              <a:t>cell</a:t>
            </a:r>
            <a:r>
              <a:rPr lang="en-US" sz="2000" b="1" i="0" u="none" strike="noStrike" baseline="0" smtClean="0">
                <a:latin typeface="Segoe"/>
                <a:ea typeface="ＭＳ ゴシック"/>
              </a:rPr>
              <a:t> J1.</a:t>
            </a:r>
          </a:p>
          <a:p>
            <a:pPr lvl="1" rtl="0"/>
            <a:r>
              <a:rPr lang="en-US" sz="2000" b="0" i="0" u="none" strike="noStrike" baseline="0" smtClean="0">
                <a:latin typeface="Segoe"/>
                <a:ea typeface="ＭＳ ゴシック"/>
              </a:rPr>
              <a:t>On the </a:t>
            </a:r>
            <a:br>
              <a:rPr lang="en-US" sz="2000" b="0" i="0" u="none" strike="noStrike" baseline="0" smtClean="0">
                <a:latin typeface="Segoe"/>
                <a:ea typeface="ＭＳ ゴシック"/>
              </a:rPr>
            </a:br>
            <a:r>
              <a:rPr lang="en-US" sz="2000" b="0" i="0" u="none" strike="noStrike" baseline="0" smtClean="0">
                <a:latin typeface="Segoe"/>
                <a:ea typeface="ＭＳ ゴシック"/>
              </a:rPr>
              <a:t>INSERT </a:t>
            </a:r>
            <a:br>
              <a:rPr lang="en-US" sz="2000" b="0" i="0" u="none" strike="noStrike" baseline="0" smtClean="0">
                <a:latin typeface="Segoe"/>
                <a:ea typeface="ＭＳ ゴシック"/>
              </a:rPr>
            </a:br>
            <a:r>
              <a:rPr lang="en-US" sz="2000" b="0" i="0" u="none" strike="noStrike" baseline="0" smtClean="0">
                <a:latin typeface="Segoe"/>
                <a:ea typeface="ＭＳ ゴシック"/>
              </a:rPr>
              <a:t>tab, in the </a:t>
            </a:r>
            <a:br>
              <a:rPr lang="en-US" sz="2000" b="0" i="0" u="none" strike="noStrike" baseline="0" smtClean="0">
                <a:latin typeface="Segoe"/>
                <a:ea typeface="ＭＳ ゴシック"/>
              </a:rPr>
            </a:br>
            <a:r>
              <a:rPr lang="en-US" sz="2000" b="0" i="0" u="none" strike="noStrike" baseline="0" smtClean="0">
                <a:latin typeface="Segoe"/>
                <a:ea typeface="ＭＳ ゴシック"/>
              </a:rPr>
              <a:t>Illustrations </a:t>
            </a:r>
            <a:br>
              <a:rPr lang="en-US" sz="2000" b="0" i="0" u="none" strike="noStrike" baseline="0" smtClean="0">
                <a:latin typeface="Segoe"/>
                <a:ea typeface="ＭＳ ゴシック"/>
              </a:rPr>
            </a:br>
            <a:r>
              <a:rPr lang="en-US" sz="2000" b="0" i="0" u="none" strike="noStrike" baseline="0" smtClean="0">
                <a:latin typeface="Segoe"/>
                <a:ea typeface="ＭＳ ゴシック"/>
              </a:rPr>
              <a:t>group,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Online </a:t>
            </a:r>
            <a:br>
              <a:rPr lang="en-US" sz="2000" b="0" i="0" u="none" strike="noStrike" baseline="0" smtClean="0">
                <a:latin typeface="Segoe"/>
                <a:ea typeface="ＭＳ ゴシック"/>
              </a:rPr>
            </a:br>
            <a:r>
              <a:rPr lang="en-US" sz="2000" b="0" i="0" u="none" strike="noStrike" baseline="0" smtClean="0">
                <a:latin typeface="Segoe"/>
                <a:ea typeface="ＭＳ ゴシック"/>
              </a:rPr>
              <a:t>Pictures </a:t>
            </a:r>
            <a:br>
              <a:rPr lang="en-US" sz="2000" b="0" i="0" u="none" strike="noStrike" baseline="0" smtClean="0">
                <a:latin typeface="Segoe"/>
                <a:ea typeface="ＭＳ ゴシック"/>
              </a:rPr>
            </a:br>
            <a:r>
              <a:rPr lang="en-US" sz="2000" b="0" i="0" u="none" strike="noStrike" baseline="0" smtClean="0">
                <a:latin typeface="Segoe"/>
                <a:ea typeface="ＭＳ ゴシック"/>
              </a:rPr>
              <a:t>button. </a:t>
            </a:r>
            <a:br>
              <a:rPr lang="en-US" sz="2000" b="0" i="0" u="none" strike="noStrike" baseline="0" smtClean="0">
                <a:latin typeface="Segoe"/>
                <a:ea typeface="ＭＳ ゴシック"/>
              </a:rPr>
            </a:br>
            <a:r>
              <a:rPr lang="en-US" sz="2000" b="0" i="0" u="none" strike="noStrike" baseline="0" smtClean="0">
                <a:latin typeface="Segoe"/>
                <a:ea typeface="ＭＳ ゴシック"/>
              </a:rPr>
              <a:t>The Insert Pictures dialog box appears.</a:t>
            </a:r>
          </a:p>
          <a:p>
            <a:pPr lvl="1" rtl="0"/>
            <a:r>
              <a:rPr lang="en-US" sz="2000" b="0" i="0" u="none" strike="noStrike" baseline="0" smtClean="0">
                <a:latin typeface="Segoe"/>
                <a:ea typeface="ＭＳ ゴシック"/>
              </a:rPr>
              <a:t>To the right of Office.com Clip Art, click in the Search box. Type a keyword or phrase, such as canned food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1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957" y="2133600"/>
            <a:ext cx="5900521" cy="3004560"/>
          </a:xfrm>
          <a:prstGeom prst="rect">
            <a:avLst/>
          </a:prstGeom>
        </p:spPr>
      </p:pic>
    </p:spTree>
    <p:extLst>
      <p:ext uri="{BB962C8B-B14F-4D97-AF65-F5344CB8AC3E}">
        <p14:creationId xmlns:p14="http://schemas.microsoft.com/office/powerpoint/2010/main" val="3808480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Artistic Effects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Hold your mouse over each effect to see its preview on the photo. Select the </a:t>
            </a:r>
            <a:r>
              <a:rPr lang="en-US" b="1" i="0" u="none" strike="noStrike" baseline="0" smtClean="0">
                <a:latin typeface="Segoe"/>
                <a:ea typeface="ＭＳ ゴシック"/>
              </a:rPr>
              <a:t>Line Drawing</a:t>
            </a:r>
            <a:r>
              <a:rPr lang="en-US" b="0" i="0" u="none" strike="noStrike" baseline="0" smtClean="0">
                <a:latin typeface="Segoe"/>
                <a:ea typeface="ＭＳ ゴシック"/>
              </a:rPr>
              <a:t> effect. The figure below shows the Line Drawing effect applied.</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13-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819400"/>
            <a:ext cx="4470400" cy="2921000"/>
          </a:xfrm>
          <a:prstGeom prst="rect">
            <a:avLst/>
          </a:prstGeom>
        </p:spPr>
      </p:pic>
    </p:spTree>
    <p:extLst>
      <p:ext uri="{BB962C8B-B14F-4D97-AF65-F5344CB8AC3E}">
        <p14:creationId xmlns:p14="http://schemas.microsoft.com/office/powerpoint/2010/main" val="277760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Artistic Effects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You can customize the applied effect using the Format Picture pane. To display the pane, open the </a:t>
            </a:r>
            <a:r>
              <a:rPr lang="en-US" b="1" i="0" u="none" strike="noStrike" baseline="0" smtClean="0">
                <a:latin typeface="Segoe"/>
                <a:ea typeface="ＭＳ ゴシック"/>
              </a:rPr>
              <a:t>Artistic Effects</a:t>
            </a:r>
            <a:r>
              <a:rPr lang="en-US" b="0" i="0" u="none" strike="noStrike" baseline="0" smtClean="0">
                <a:latin typeface="Segoe"/>
                <a:ea typeface="ＭＳ ゴシック"/>
              </a:rPr>
              <a:t> menu and select </a:t>
            </a:r>
            <a:r>
              <a:rPr lang="en-US" b="1" i="0" u="none" strike="noStrike" baseline="0" smtClean="0">
                <a:latin typeface="Segoe"/>
                <a:ea typeface="ＭＳ ゴシック"/>
              </a:rPr>
              <a:t>Artistic Effects Options</a:t>
            </a:r>
            <a:r>
              <a:rPr lang="en-US" b="0" i="0" u="none" strike="noStrike" baseline="0" smtClean="0">
                <a:latin typeface="Segoe"/>
                <a:ea typeface="ＭＳ ゴシック"/>
              </a:rPr>
              <a:t> at the bottom of the menu. In the Format Picture pane that appears on the right, move the </a:t>
            </a:r>
            <a:r>
              <a:rPr lang="en-US" b="1" i="0" u="none" strike="noStrike" baseline="0" smtClean="0">
                <a:latin typeface="Segoe"/>
                <a:ea typeface="ＭＳ ゴシック"/>
              </a:rPr>
              <a:t>Pencil Size </a:t>
            </a:r>
            <a:r>
              <a:rPr lang="en-US" b="0" i="0" u="none" strike="noStrike" baseline="0" smtClean="0">
                <a:latin typeface="Segoe"/>
                <a:ea typeface="ＭＳ ゴシック"/>
              </a:rPr>
              <a:t>slider to the right to observe its effect on the photo, stopping at the value </a:t>
            </a:r>
            <a:r>
              <a:rPr lang="en-US" b="1" i="0" u="none" strike="noStrike" baseline="0" smtClean="0">
                <a:latin typeface="Segoe"/>
                <a:ea typeface="ＭＳ ゴシック"/>
              </a:rPr>
              <a:t>28</a:t>
            </a:r>
            <a:r>
              <a:rPr lang="en-US" b="0" i="0" u="none" strike="noStrike" baseline="0" smtClean="0">
                <a:latin typeface="Segoe"/>
                <a:ea typeface="ＭＳ ゴシック"/>
              </a:rPr>
              <a:t>. Then move the </a:t>
            </a:r>
            <a:r>
              <a:rPr lang="en-US" b="1" i="0" u="none" strike="noStrike" baseline="0" smtClean="0">
                <a:latin typeface="Segoe"/>
                <a:ea typeface="ＭＳ ゴシック"/>
              </a:rPr>
              <a:t>Transparency</a:t>
            </a:r>
            <a:r>
              <a:rPr lang="en-US" b="0" i="0" u="none" strike="noStrike" baseline="0" smtClean="0">
                <a:latin typeface="Segoe"/>
                <a:ea typeface="ＭＳ ゴシック"/>
              </a:rPr>
              <a:t> slider to the right, stopping at the value </a:t>
            </a:r>
            <a:r>
              <a:rPr lang="en-US" b="1" i="0" u="none" strike="noStrike" baseline="0" smtClean="0">
                <a:latin typeface="Segoe"/>
                <a:ea typeface="ＭＳ ゴシック"/>
              </a:rPr>
              <a:t>51%</a:t>
            </a:r>
            <a:r>
              <a:rPr lang="en-US" b="0" i="0" u="none" strike="noStrike" baseline="0" smtClean="0">
                <a:latin typeface="Times New Roman"/>
                <a:ea typeface="ＭＳ ゴシック"/>
              </a:rPr>
              <a:t>.</a:t>
            </a:r>
          </a:p>
          <a:p>
            <a:pPr lvl="1" rtl="0">
              <a:buAutoNum type="arabicPeriod" startAt="4"/>
            </a:pPr>
            <a:r>
              <a:rPr lang="en-US" b="0" i="0" u="none" strike="noStrike" baseline="0" smtClean="0">
                <a:latin typeface="Segoe"/>
                <a:ea typeface="ＭＳ ゴシック"/>
              </a:rPr>
              <a:t>Close the </a:t>
            </a:r>
            <a:r>
              <a:rPr lang="en-US" b="1" i="0" u="none" strike="noStrike" baseline="0" smtClean="0">
                <a:latin typeface="Segoe"/>
                <a:ea typeface="ＭＳ ゴシック"/>
              </a:rPr>
              <a:t>Format Picture</a:t>
            </a:r>
            <a:r>
              <a:rPr lang="en-US" b="0" i="0" u="none" strike="noStrike" baseline="0" smtClean="0">
                <a:latin typeface="Segoe"/>
                <a:ea typeface="ＭＳ ゴシック"/>
              </a:rPr>
              <a:t> pane.</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1333598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Picture Styles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 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In the Color worksheet, </a:t>
            </a:r>
            <a:br>
              <a:rPr lang="en-US" sz="2000" b="0" i="0" u="none" strike="noStrike" baseline="0" smtClean="0">
                <a:latin typeface="Segoe"/>
                <a:ea typeface="ＭＳ ゴシック"/>
              </a:rPr>
            </a:br>
            <a:r>
              <a:rPr lang="en-US" sz="2000" b="0" i="0" u="none" strike="noStrike" baseline="0" smtClean="0">
                <a:latin typeface="Segoe"/>
                <a:ea typeface="ＭＳ ゴシック"/>
              </a:rPr>
              <a:t>select the donation box </a:t>
            </a:r>
            <a:br>
              <a:rPr lang="en-US" sz="2000" b="0" i="0" u="none" strike="noStrike" baseline="0" smtClean="0">
                <a:latin typeface="Segoe"/>
                <a:ea typeface="ＭＳ ゴシック"/>
              </a:rPr>
            </a:br>
            <a:r>
              <a:rPr lang="en-US" sz="2000" b="0" i="0" u="none" strike="noStrike" baseline="0" smtClean="0">
                <a:latin typeface="Segoe"/>
                <a:ea typeface="ＭＳ ゴシック"/>
              </a:rPr>
              <a:t>photo.</a:t>
            </a:r>
          </a:p>
          <a:p>
            <a:pPr lvl="1" rtl="0"/>
            <a:r>
              <a:rPr lang="en-US" sz="2000" b="0" i="0" u="none" strike="noStrike" baseline="0" smtClean="0">
                <a:latin typeface="Segoe"/>
                <a:ea typeface="ＭＳ ゴシック"/>
              </a:rPr>
              <a:t>On the PICTURE TOOLS </a:t>
            </a:r>
            <a:br>
              <a:rPr lang="en-US" sz="2000" b="0" i="0" u="none" strike="noStrike" baseline="0" smtClean="0">
                <a:latin typeface="Segoe"/>
                <a:ea typeface="ＭＳ ゴシック"/>
              </a:rPr>
            </a:br>
            <a:r>
              <a:rPr lang="en-US" sz="2000" b="0" i="0" u="none" strike="noStrike" baseline="0" smtClean="0">
                <a:latin typeface="Segoe"/>
                <a:ea typeface="ＭＳ ゴシック"/>
              </a:rPr>
              <a:t>FORMAT tab, in the </a:t>
            </a:r>
            <a:br>
              <a:rPr lang="en-US" sz="2000" b="0" i="0" u="none" strike="noStrike" baseline="0" smtClean="0">
                <a:latin typeface="Segoe"/>
                <a:ea typeface="ＭＳ ゴシック"/>
              </a:rPr>
            </a:br>
            <a:r>
              <a:rPr lang="en-US" sz="2000" b="0" i="0" u="none" strike="noStrike" baseline="0" smtClean="0">
                <a:latin typeface="Segoe"/>
                <a:ea typeface="ＭＳ ゴシック"/>
              </a:rPr>
              <a:t>Picture Styles group, hold </a:t>
            </a:r>
            <a:br>
              <a:rPr lang="en-US" sz="2000" b="0" i="0" u="none" strike="noStrike" baseline="0" smtClean="0">
                <a:latin typeface="Segoe"/>
                <a:ea typeface="ＭＳ ゴシック"/>
              </a:rPr>
            </a:br>
            <a:r>
              <a:rPr lang="en-US" sz="2000" b="0" i="0" u="none" strike="noStrike" baseline="0" smtClean="0">
                <a:latin typeface="Segoe"/>
                <a:ea typeface="ＭＳ ゴシック"/>
              </a:rPr>
              <a:t>your mouse over each of </a:t>
            </a:r>
            <a:br>
              <a:rPr lang="en-US" sz="2000" b="0" i="0" u="none" strike="noStrike" baseline="0" smtClean="0">
                <a:latin typeface="Segoe"/>
                <a:ea typeface="ＭＳ ゴシック"/>
              </a:rPr>
            </a:br>
            <a:r>
              <a:rPr lang="en-US" sz="2000" b="0" i="0" u="none" strike="noStrike" baseline="0" smtClean="0">
                <a:latin typeface="Segoe"/>
                <a:ea typeface="ＭＳ ゴシック"/>
              </a:rPr>
              <a:t>the styles in the mini </a:t>
            </a:r>
            <a:br>
              <a:rPr lang="en-US" sz="2000" b="0" i="0" u="none" strike="noStrike" baseline="0" smtClean="0">
                <a:latin typeface="Segoe"/>
                <a:ea typeface="ＭＳ ゴシック"/>
              </a:rPr>
            </a:br>
            <a:r>
              <a:rPr lang="en-US" sz="2000" b="0" i="0" u="none" strike="noStrike" baseline="0" smtClean="0">
                <a:latin typeface="Segoe"/>
                <a:ea typeface="ＭＳ ゴシック"/>
              </a:rPr>
              <a:t>gallery to see their effect </a:t>
            </a:r>
            <a:br>
              <a:rPr lang="en-US" sz="2000" b="0" i="0" u="none" strike="noStrike" baseline="0" smtClean="0">
                <a:latin typeface="Segoe"/>
                <a:ea typeface="ＭＳ ゴシック"/>
              </a:rPr>
            </a:br>
            <a:r>
              <a:rPr lang="en-US" sz="2000" b="0" i="0" u="none" strike="noStrike" baseline="0" smtClean="0">
                <a:latin typeface="Segoe"/>
                <a:ea typeface="ＭＳ ゴシック"/>
              </a:rPr>
              <a:t>on your photo. </a:t>
            </a:r>
          </a:p>
          <a:p>
            <a:pPr lvl="1" rtl="0"/>
            <a:r>
              <a:rPr lang="en-US" sz="2000" b="0" i="0" u="none" strike="noStrike" baseline="0" smtClean="0">
                <a:latin typeface="Segoe"/>
                <a:ea typeface="ＭＳ ゴシック"/>
              </a:rPr>
              <a:t>In the lower-right corner of the mini gallery, click the </a:t>
            </a:r>
            <a:r>
              <a:rPr lang="en-US" sz="2000" b="1" i="0" u="none" strike="noStrike" baseline="0" smtClean="0">
                <a:latin typeface="Segoe"/>
                <a:ea typeface="ＭＳ ゴシック"/>
              </a:rPr>
              <a:t>More</a:t>
            </a:r>
            <a:r>
              <a:rPr lang="en-US" sz="2000" b="0" i="0" u="none" strike="noStrike" baseline="0" smtClean="0">
                <a:latin typeface="Segoe"/>
                <a:ea typeface="ＭＳ ゴシック"/>
              </a:rPr>
              <a:t> button to display the Picture Styles gallery (above).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13-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981200"/>
            <a:ext cx="4145453" cy="2964222"/>
          </a:xfrm>
          <a:prstGeom prst="rect">
            <a:avLst/>
          </a:prstGeom>
        </p:spPr>
      </p:pic>
    </p:spTree>
    <p:extLst>
      <p:ext uri="{BB962C8B-B14F-4D97-AF65-F5344CB8AC3E}">
        <p14:creationId xmlns:p14="http://schemas.microsoft.com/office/powerpoint/2010/main" val="3453666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Picture Styles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Select </a:t>
            </a:r>
            <a:r>
              <a:rPr lang="en-US" b="1" i="0" u="none" strike="noStrike" baseline="0" smtClean="0">
                <a:latin typeface="Segoe"/>
                <a:ea typeface="ＭＳ ゴシック"/>
              </a:rPr>
              <a:t>Drop Shadow </a:t>
            </a:r>
            <a:br>
              <a:rPr lang="en-US" b="1" i="0" u="none" strike="noStrike" baseline="0" smtClean="0">
                <a:latin typeface="Segoe"/>
                <a:ea typeface="ＭＳ ゴシック"/>
              </a:rPr>
            </a:br>
            <a:r>
              <a:rPr lang="en-US" b="1" i="0" u="none" strike="noStrike" baseline="0" smtClean="0">
                <a:latin typeface="Segoe"/>
                <a:ea typeface="ＭＳ ゴシック"/>
              </a:rPr>
              <a:t>Rectangle</a:t>
            </a:r>
            <a:r>
              <a:rPr lang="en-US" b="0" i="0" u="none" strike="noStrike" baseline="0" smtClean="0">
                <a:latin typeface="Segoe"/>
                <a:ea typeface="ＭＳ ゴシック"/>
              </a:rPr>
              <a:t>, which is on </a:t>
            </a:r>
            <a:br>
              <a:rPr lang="en-US" b="0" i="0" u="none" strike="noStrike" baseline="0" smtClean="0">
                <a:latin typeface="Segoe"/>
                <a:ea typeface="ＭＳ ゴシック"/>
              </a:rPr>
            </a:br>
            <a:r>
              <a:rPr lang="en-US" b="0" i="0" u="none" strike="noStrike" baseline="0" smtClean="0">
                <a:latin typeface="Segoe"/>
                <a:ea typeface="ＭＳ ゴシック"/>
              </a:rPr>
              <a:t>the first row, fourth </a:t>
            </a:r>
            <a:br>
              <a:rPr lang="en-US" b="0" i="0" u="none" strike="noStrike" baseline="0" smtClean="0">
                <a:latin typeface="Segoe"/>
                <a:ea typeface="ＭＳ ゴシック"/>
              </a:rPr>
            </a:br>
            <a:r>
              <a:rPr lang="en-US" b="0" i="0" u="none" strike="noStrike" baseline="0" smtClean="0">
                <a:latin typeface="Segoe"/>
                <a:ea typeface="ＭＳ ゴシック"/>
              </a:rPr>
              <a:t>from the left. The style </a:t>
            </a:r>
            <a:br>
              <a:rPr lang="en-US" b="0" i="0" u="none" strike="noStrike" baseline="0" smtClean="0">
                <a:latin typeface="Segoe"/>
                <a:ea typeface="ＭＳ ゴシック"/>
              </a:rPr>
            </a:br>
            <a:r>
              <a:rPr lang="en-US" b="0" i="0" u="none" strike="noStrike" baseline="0" smtClean="0">
                <a:latin typeface="Segoe"/>
                <a:ea typeface="ＭＳ ゴシック"/>
              </a:rPr>
              <a:t>is applied to your picture.</a:t>
            </a:r>
          </a:p>
          <a:p>
            <a:pPr lvl="1" rtl="0">
              <a:buAutoNum type="arabicPeriod" startAt="4"/>
            </a:pPr>
            <a:r>
              <a:rPr lang="en-US" b="0" i="0" u="none" strike="noStrike" baseline="0" smtClean="0">
                <a:latin typeface="Segoe"/>
                <a:ea typeface="ＭＳ ゴシック"/>
              </a:rPr>
              <a:t>To change the picture </a:t>
            </a:r>
            <a:br>
              <a:rPr lang="en-US" b="0" i="0" u="none" strike="noStrike" baseline="0" smtClean="0">
                <a:latin typeface="Segoe"/>
                <a:ea typeface="ＭＳ ゴシック"/>
              </a:rPr>
            </a:br>
            <a:r>
              <a:rPr lang="en-US" b="0" i="0" u="none" strike="noStrike" baseline="0" smtClean="0">
                <a:latin typeface="Segoe"/>
                <a:ea typeface="ＭＳ ゴシック"/>
              </a:rPr>
              <a:t>border, click the </a:t>
            </a:r>
            <a:r>
              <a:rPr lang="en-US" b="1" i="0" u="none" strike="noStrike" baseline="0" smtClean="0">
                <a:latin typeface="Segoe"/>
                <a:ea typeface="ＭＳ ゴシック"/>
              </a:rPr>
              <a:t>Picture </a:t>
            </a:r>
            <a:br>
              <a:rPr lang="en-US" b="1" i="0" u="none" strike="noStrike" baseline="0" smtClean="0">
                <a:latin typeface="Segoe"/>
                <a:ea typeface="ＭＳ ゴシック"/>
              </a:rPr>
            </a:br>
            <a:r>
              <a:rPr lang="en-US" b="1" i="0" u="none" strike="noStrike" baseline="0" smtClean="0">
                <a:latin typeface="Segoe"/>
                <a:ea typeface="ＭＳ ゴシック"/>
              </a:rPr>
              <a:t>Border</a:t>
            </a:r>
            <a:r>
              <a:rPr lang="en-US" b="0" i="0" u="none" strike="noStrike" baseline="0" smtClean="0">
                <a:latin typeface="Segoe"/>
                <a:ea typeface="ＭＳ ゴシック"/>
              </a:rPr>
              <a:t> button, point to </a:t>
            </a:r>
            <a:r>
              <a:rPr lang="en-US" b="1" i="0" u="none" strike="noStrike" baseline="0" smtClean="0">
                <a:latin typeface="Segoe"/>
                <a:ea typeface="ＭＳ ゴシック"/>
              </a:rPr>
              <a:t>Weight</a:t>
            </a:r>
            <a:r>
              <a:rPr lang="en-US" b="0" i="0" u="none" strike="noStrike" baseline="0" smtClean="0">
                <a:latin typeface="Segoe"/>
                <a:ea typeface="ＭＳ ゴシック"/>
              </a:rPr>
              <a:t>, and select </a:t>
            </a:r>
            <a:r>
              <a:rPr lang="en-US" b="1" i="0" u="none" strike="noStrike" baseline="0" smtClean="0">
                <a:latin typeface="Segoe"/>
                <a:ea typeface="ＭＳ ゴシック"/>
              </a:rPr>
              <a:t>3 pt</a:t>
            </a:r>
            <a:r>
              <a:rPr lang="en-US" b="0" i="0" u="none" strike="noStrike" baseline="0" smtClean="0">
                <a:latin typeface="Segoe"/>
                <a:ea typeface="ＭＳ ゴシック"/>
              </a:rPr>
              <a:t> (above).</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7" name="Picture 6" descr="13-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908" y="1676400"/>
            <a:ext cx="3715605" cy="2292730"/>
          </a:xfrm>
          <a:prstGeom prst="rect">
            <a:avLst/>
          </a:prstGeom>
        </p:spPr>
      </p:pic>
    </p:spTree>
    <p:extLst>
      <p:ext uri="{BB962C8B-B14F-4D97-AF65-F5344CB8AC3E}">
        <p14:creationId xmlns:p14="http://schemas.microsoft.com/office/powerpoint/2010/main" val="756210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Reset a Picture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Color worksheet, scroll down and select the third photo (Give, Gain, Grow).</a:t>
            </a:r>
          </a:p>
          <a:p>
            <a:pPr lvl="1" rtl="0"/>
            <a:r>
              <a:rPr lang="en-US" b="0" i="0" u="none" strike="noStrike" baseline="0" smtClean="0">
                <a:latin typeface="Segoe"/>
                <a:ea typeface="ＭＳ ゴシック"/>
              </a:rPr>
              <a:t>On the PICTURE </a:t>
            </a:r>
            <a:br>
              <a:rPr lang="en-US" b="0" i="0" u="none" strike="noStrike" baseline="0" smtClean="0">
                <a:latin typeface="Segoe"/>
                <a:ea typeface="ＭＳ ゴシック"/>
              </a:rPr>
            </a:br>
            <a:r>
              <a:rPr lang="en-US" b="0" i="0" u="none" strike="noStrike" baseline="0" smtClean="0">
                <a:latin typeface="Segoe"/>
                <a:ea typeface="ＭＳ ゴシック"/>
              </a:rPr>
              <a:t>TOOLS FORMAT </a:t>
            </a:r>
            <a:br>
              <a:rPr lang="en-US" b="0" i="0" u="none" strike="noStrike" baseline="0" smtClean="0">
                <a:latin typeface="Segoe"/>
                <a:ea typeface="ＭＳ ゴシック"/>
              </a:rPr>
            </a:br>
            <a:r>
              <a:rPr lang="en-US" b="0" i="0" u="none" strike="noStrike" baseline="0" smtClean="0">
                <a:latin typeface="Segoe"/>
                <a:ea typeface="ＭＳ ゴシック"/>
              </a:rPr>
              <a:t>tab, in the Adjust </a:t>
            </a:r>
            <a:br>
              <a:rPr lang="en-US" b="0" i="0" u="none" strike="noStrike" baseline="0" smtClean="0">
                <a:latin typeface="Segoe"/>
                <a:ea typeface="ＭＳ ゴシック"/>
              </a:rPr>
            </a:br>
            <a:r>
              <a:rPr lang="en-US" b="0" i="0" u="none" strike="noStrike" baseline="0" smtClean="0">
                <a:latin typeface="Segoe"/>
                <a:ea typeface="ＭＳ ゴシック"/>
              </a:rPr>
              <a:t>group, click the </a:t>
            </a:r>
            <a:br>
              <a:rPr lang="en-US" b="0" i="0" u="none" strike="noStrike" baseline="0" smtClean="0">
                <a:latin typeface="Segoe"/>
                <a:ea typeface="ＭＳ ゴシック"/>
              </a:rPr>
            </a:br>
            <a:r>
              <a:rPr lang="en-US" b="1" i="0" u="none" strike="noStrike" baseline="0" smtClean="0">
                <a:latin typeface="Segoe"/>
                <a:ea typeface="ＭＳ ゴシック"/>
              </a:rPr>
              <a:t>Reset Picture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arrow button. </a:t>
            </a:r>
            <a:br>
              <a:rPr lang="en-US" b="0" i="0" u="none" strike="noStrike" baseline="0" smtClean="0">
                <a:latin typeface="Segoe"/>
                <a:ea typeface="ＭＳ ゴシック"/>
              </a:rPr>
            </a:br>
            <a:r>
              <a:rPr lang="en-US" b="0" i="0" u="none" strike="noStrike" baseline="0" smtClean="0">
                <a:latin typeface="Segoe"/>
                <a:ea typeface="ＭＳ ゴシック"/>
              </a:rPr>
              <a:t>Two options </a:t>
            </a:r>
            <a:br>
              <a:rPr lang="en-US" b="0" i="0" u="none" strike="noStrike" baseline="0" smtClean="0">
                <a:latin typeface="Segoe"/>
                <a:ea typeface="ＭＳ ゴシック"/>
              </a:rPr>
            </a:br>
            <a:r>
              <a:rPr lang="en-US" b="0" i="0" u="none" strike="noStrike" baseline="0" smtClean="0">
                <a:latin typeface="Segoe"/>
                <a:ea typeface="ＭＳ ゴシック"/>
              </a:rPr>
              <a:t>appear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13-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106" y="2819400"/>
            <a:ext cx="4896580" cy="2982871"/>
          </a:xfrm>
          <a:prstGeom prst="rect">
            <a:avLst/>
          </a:prstGeom>
        </p:spPr>
      </p:pic>
    </p:spTree>
    <p:extLst>
      <p:ext uri="{BB962C8B-B14F-4D97-AF65-F5344CB8AC3E}">
        <p14:creationId xmlns:p14="http://schemas.microsoft.com/office/powerpoint/2010/main" val="247004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Reset a Picture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Select </a:t>
            </a:r>
            <a:r>
              <a:rPr lang="en-US" b="1" i="0" u="none" strike="noStrike" baseline="0" smtClean="0">
                <a:latin typeface="Segoe"/>
                <a:ea typeface="ＭＳ ゴシック"/>
              </a:rPr>
              <a:t>Reset Picture &amp; Size</a:t>
            </a:r>
            <a:r>
              <a:rPr lang="en-US" b="0" i="0" u="none" strike="noStrike" baseline="0" smtClean="0">
                <a:latin typeface="Segoe"/>
                <a:ea typeface="ＭＳ ゴシック"/>
              </a:rPr>
              <a:t> to remove all changes made since insertion. </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a:p>
            <a:pPr lvl="0" rtl="0"/>
            <a:r>
              <a:rPr lang="en-US" b="0" i="0" u="none" strike="noStrike" baseline="0" smtClean="0">
                <a:latin typeface="Segoe"/>
                <a:ea typeface="ＭＳ ゴシック"/>
              </a:rPr>
              <a:t>The Reset Picture option removes corrections, color, styles, and effects.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3993279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Modify a Picture’s Properties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 USE</a:t>
            </a:r>
            <a:r>
              <a:rPr lang="en-US" sz="2000" b="0" i="0" u="none" strike="noStrike" baseline="0" smtClean="0">
                <a:latin typeface="Segoe"/>
                <a:ea typeface="ＭＳ ゴシック"/>
              </a:rPr>
              <a:t> the workbook you modified in the previous exercise. </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Color</a:t>
            </a:r>
            <a:r>
              <a:rPr lang="en-US" sz="2000" b="0" i="0" u="none" strike="noStrike" baseline="0" smtClean="0">
                <a:latin typeface="Segoe"/>
                <a:ea typeface="ＭＳ ゴシック"/>
              </a:rPr>
              <a:t> sheet </a:t>
            </a:r>
            <a:br>
              <a:rPr lang="en-US" sz="2000" b="0" i="0" u="none" strike="noStrike" baseline="0" smtClean="0">
                <a:latin typeface="Segoe"/>
                <a:ea typeface="ＭＳ ゴシック"/>
              </a:rPr>
            </a:br>
            <a:r>
              <a:rPr lang="en-US" sz="2000" b="0" i="0" u="none" strike="noStrike" baseline="0" smtClean="0">
                <a:latin typeface="Segoe"/>
                <a:ea typeface="ＭＳ ゴシック"/>
              </a:rPr>
              <a:t>tab.</a:t>
            </a:r>
          </a:p>
          <a:p>
            <a:pPr lvl="1" rtl="0"/>
            <a:r>
              <a:rPr lang="en-US" sz="2000" b="0" i="0" u="none" strike="noStrike" baseline="0" smtClean="0">
                <a:latin typeface="Segoe"/>
                <a:ea typeface="ＭＳ ゴシック"/>
              </a:rPr>
              <a:t>Right-click the baby</a:t>
            </a:r>
            <a:br>
              <a:rPr lang="en-US" sz="2000" b="0" i="0" u="none" strike="noStrike" baseline="0" smtClean="0">
                <a:latin typeface="Segoe"/>
                <a:ea typeface="ＭＳ ゴシック"/>
              </a:rPr>
            </a:br>
            <a:r>
              <a:rPr lang="en-US" sz="2000" b="0" i="0" u="none" strike="noStrike" baseline="0" smtClean="0">
                <a:latin typeface="Segoe"/>
                <a:ea typeface="ＭＳ ゴシック"/>
              </a:rPr>
              <a:t>feeding photo and </a:t>
            </a:r>
            <a:br>
              <a:rPr lang="en-US" sz="2000" b="0" i="0" u="none" strike="noStrike" baseline="0" smtClean="0">
                <a:latin typeface="Segoe"/>
                <a:ea typeface="ＭＳ ゴシック"/>
              </a:rPr>
            </a:br>
            <a:r>
              <a:rPr lang="en-US" sz="2000" b="0" i="0" u="none" strike="noStrike" baseline="0" smtClean="0">
                <a:latin typeface="Segoe"/>
                <a:ea typeface="ＭＳ ゴシック"/>
              </a:rPr>
              <a:t>select </a:t>
            </a:r>
            <a:r>
              <a:rPr lang="en-US" sz="2000" b="1" i="0" u="none" strike="noStrike" baseline="0" smtClean="0">
                <a:latin typeface="Segoe"/>
                <a:ea typeface="ＭＳ ゴシック"/>
              </a:rPr>
              <a:t>Size and </a:t>
            </a:r>
            <a:br>
              <a:rPr lang="en-US" sz="2000" b="1" i="0" u="none" strike="noStrike" baseline="0" smtClean="0">
                <a:latin typeface="Segoe"/>
                <a:ea typeface="ＭＳ ゴシック"/>
              </a:rPr>
            </a:br>
            <a:r>
              <a:rPr lang="en-US" sz="2000" b="1" i="0" u="none" strike="noStrike" baseline="0" smtClean="0">
                <a:latin typeface="Segoe"/>
                <a:ea typeface="ＭＳ ゴシック"/>
              </a:rPr>
              <a:t>Properties</a:t>
            </a:r>
            <a:r>
              <a:rPr lang="en-US" sz="2000" b="0" i="0" u="none" strike="noStrike" baseline="0" smtClean="0">
                <a:latin typeface="Segoe"/>
                <a:ea typeface="ＭＳ ゴシック"/>
              </a:rPr>
              <a:t> from the </a:t>
            </a:r>
            <a:br>
              <a:rPr lang="en-US" sz="2000" b="0" i="0" u="none" strike="noStrike" baseline="0" smtClean="0">
                <a:latin typeface="Segoe"/>
                <a:ea typeface="ＭＳ ゴシック"/>
              </a:rPr>
            </a:br>
            <a:r>
              <a:rPr lang="en-US" sz="2000" b="0" i="0" u="none" strike="noStrike" baseline="0" smtClean="0">
                <a:latin typeface="Segoe"/>
                <a:ea typeface="ＭＳ ゴシック"/>
              </a:rPr>
              <a:t>shortcut menu. The </a:t>
            </a:r>
            <a:br>
              <a:rPr lang="en-US" sz="2000" b="0" i="0" u="none" strike="noStrike" baseline="0" smtClean="0">
                <a:latin typeface="Segoe"/>
                <a:ea typeface="ＭＳ ゴシック"/>
              </a:rPr>
            </a:br>
            <a:r>
              <a:rPr lang="en-US" sz="2000" b="0" i="0" u="none" strike="noStrike" baseline="0" smtClean="0">
                <a:latin typeface="Segoe"/>
                <a:ea typeface="ＭＳ ゴシック"/>
              </a:rPr>
              <a:t>Format Picture pane </a:t>
            </a:r>
            <a:br>
              <a:rPr lang="en-US" sz="2000" b="0" i="0" u="none" strike="noStrike" baseline="0" smtClean="0">
                <a:latin typeface="Segoe"/>
                <a:ea typeface="ＭＳ ゴシック"/>
              </a:rPr>
            </a:br>
            <a:r>
              <a:rPr lang="en-US" sz="2000" b="0" i="0" u="none" strike="noStrike" baseline="0" smtClean="0">
                <a:latin typeface="Segoe"/>
                <a:ea typeface="ＭＳ ゴシック"/>
              </a:rPr>
              <a:t>appears on the right </a:t>
            </a:r>
            <a:br>
              <a:rPr lang="en-US" sz="2000" b="0" i="0" u="none" strike="noStrike" baseline="0" smtClean="0">
                <a:latin typeface="Segoe"/>
                <a:ea typeface="ＭＳ ゴシック"/>
              </a:rPr>
            </a:br>
            <a:r>
              <a:rPr lang="en-US" sz="2000" b="0" i="0" u="none" strike="noStrike" baseline="0" smtClean="0">
                <a:latin typeface="Segoe"/>
                <a:ea typeface="ＭＳ ゴシック"/>
              </a:rPr>
              <a:t>side of the workspace, </a:t>
            </a:r>
            <a:br>
              <a:rPr lang="en-US" sz="2000" b="0" i="0" u="none" strike="noStrike" baseline="0" smtClean="0">
                <a:latin typeface="Segoe"/>
                <a:ea typeface="ＭＳ ゴシック"/>
              </a:rPr>
            </a:br>
            <a:r>
              <a:rPr lang="en-US" sz="2000" b="0" i="0" u="none" strike="noStrike" baseline="0" smtClean="0">
                <a:latin typeface="Segoe"/>
                <a:ea typeface="ＭＳ ゴシック"/>
              </a:rPr>
              <a:t>as shown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pic>
        <p:nvPicPr>
          <p:cNvPr id="7" name="Picture 6" descr="1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133600"/>
            <a:ext cx="4435385" cy="3474906"/>
          </a:xfrm>
          <a:prstGeom prst="rect">
            <a:avLst/>
          </a:prstGeom>
        </p:spPr>
      </p:pic>
    </p:spTree>
    <p:extLst>
      <p:ext uri="{BB962C8B-B14F-4D97-AF65-F5344CB8AC3E}">
        <p14:creationId xmlns:p14="http://schemas.microsoft.com/office/powerpoint/2010/main" val="3827078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Modify a Picture’s Properties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Scroll down if necessary and click the </a:t>
            </a:r>
            <a:r>
              <a:rPr lang="en-US" b="1" i="0" u="none" strike="noStrike" baseline="0" smtClean="0">
                <a:latin typeface="Segoe"/>
                <a:ea typeface="ＭＳ ゴシック"/>
              </a:rPr>
              <a:t>PROPERTIES</a:t>
            </a:r>
            <a:r>
              <a:rPr lang="en-US" b="0" i="0" u="none" strike="noStrike" baseline="0" smtClean="0">
                <a:latin typeface="Segoe"/>
                <a:ea typeface="ＭＳ ゴシック"/>
              </a:rPr>
              <a:t> category.</a:t>
            </a:r>
          </a:p>
          <a:p>
            <a:pPr lvl="1" rtl="0">
              <a:buAutoNum type="arabicPeriod" startAt="3"/>
            </a:pPr>
            <a:r>
              <a:rPr lang="en-US" b="0" i="0" u="none" strike="noStrike" baseline="0" smtClean="0">
                <a:latin typeface="Segoe"/>
                <a:ea typeface="ＭＳ ゴシック"/>
              </a:rPr>
              <a:t>Select the </a:t>
            </a:r>
            <a:r>
              <a:rPr lang="en-US" b="1" i="0" u="none" strike="noStrike" baseline="0" smtClean="0">
                <a:latin typeface="Segoe"/>
                <a:ea typeface="ＭＳ ゴシック"/>
              </a:rPr>
              <a:t>Move and size with cells</a:t>
            </a:r>
            <a:r>
              <a:rPr lang="en-US" b="0" i="0" u="none" strike="noStrike" baseline="0" smtClean="0">
                <a:latin typeface="Segoe"/>
                <a:ea typeface="ＭＳ ゴシック"/>
              </a:rPr>
              <a:t> option. This option associates the object with the cells it overlays.</a:t>
            </a:r>
          </a:p>
          <a:p>
            <a:pPr lvl="1" rtl="0">
              <a:buAutoNum type="arabicPeriod" startAt="3"/>
            </a:pPr>
            <a:r>
              <a:rPr lang="en-US" b="0" i="0" u="none" strike="noStrike" baseline="0" smtClean="0">
                <a:latin typeface="Segoe"/>
                <a:ea typeface="ＭＳ ゴシック"/>
              </a:rPr>
              <a:t>Close the </a:t>
            </a:r>
            <a:r>
              <a:rPr lang="en-US" b="1" i="0" u="none" strike="noStrike" baseline="0" smtClean="0">
                <a:latin typeface="Segoe"/>
                <a:ea typeface="ＭＳ ゴシック"/>
              </a:rPr>
              <a:t>Format Picture</a:t>
            </a:r>
            <a:r>
              <a:rPr lang="en-US" b="0" i="0" u="none" strike="noStrike" baseline="0" smtClean="0">
                <a:latin typeface="Segoe"/>
                <a:ea typeface="ＭＳ ゴシック"/>
              </a:rPr>
              <a:t> pane.</a:t>
            </a:r>
          </a:p>
          <a:p>
            <a:pPr lvl="1" rtl="0">
              <a:buAutoNum type="arabicPeriod" startAt="3"/>
            </a:pPr>
            <a:r>
              <a:rPr lang="en-US" b="0" i="0" u="none" strike="noStrike" baseline="0" smtClean="0">
                <a:latin typeface="Segoe"/>
                <a:ea typeface="ＭＳ ゴシック"/>
              </a:rPr>
              <a:t>Grab the column border between column headings J and K, and then drag to the right to widen column J. Notice that the picture becomes wider as well.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2391729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Modify a Picture’s Properties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Undo</a:t>
            </a:r>
            <a:r>
              <a:rPr lang="en-US" b="0" i="0" u="none" strike="noStrike" baseline="0" smtClean="0">
                <a:latin typeface="Segoe"/>
                <a:ea typeface="ＭＳ ゴシック"/>
              </a:rPr>
              <a:t> icon in the Quick Access Toolbar to undo the column width setting.</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as </a:t>
            </a:r>
            <a:r>
              <a:rPr lang="en-US" b="1" i="1" u="none" strike="noStrike" baseline="0" smtClean="0">
                <a:latin typeface="Segoe"/>
                <a:ea typeface="ＭＳ ゴシック"/>
              </a:rPr>
              <a:t>13 Enhancements Solution</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Excel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1301932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Capture a Screenshot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if it’s not already running.</a:t>
            </a:r>
          </a:p>
          <a:p>
            <a:pPr lvl="1" rtl="0"/>
            <a:r>
              <a:rPr lang="en-US" b="0" i="0" u="none" strike="noStrike" baseline="0" smtClean="0">
                <a:latin typeface="Segoe"/>
                <a:ea typeface="ＭＳ ゴシック"/>
              </a:rPr>
              <a:t>OPEN </a:t>
            </a:r>
            <a:r>
              <a:rPr lang="en-US" b="1" i="1" u="none" strike="noStrike" baseline="0" smtClean="0">
                <a:latin typeface="Segoe"/>
                <a:ea typeface="ＭＳ ゴシック"/>
              </a:rPr>
              <a:t>13 Screenshot</a:t>
            </a:r>
            <a:r>
              <a:rPr lang="en-US" b="0" i="0" u="none" strike="noStrike" baseline="0" smtClean="0">
                <a:latin typeface="Segoe"/>
                <a:ea typeface="ＭＳ ゴシック"/>
              </a:rPr>
              <a:t> from the data files for this lesson.</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13 Fundraising Flash</a:t>
            </a:r>
            <a:r>
              <a:rPr lang="en-US" b="0" i="0" u="none" strike="noStrike" baseline="0" smtClean="0">
                <a:latin typeface="Segoe"/>
                <a:ea typeface="ＭＳ ゴシック"/>
              </a:rPr>
              <a:t> from the data files for this lesson. This is a Microsoft Word document. You will capture a screenshot of some content in this document and insert it into an Excel worksheet. Click </a:t>
            </a:r>
            <a:r>
              <a:rPr lang="en-US" b="1" i="0" u="none" strike="noStrike" baseline="0" smtClean="0">
                <a:latin typeface="Segoe"/>
                <a:ea typeface="ＭＳ ゴシック"/>
              </a:rPr>
              <a:t>Enable Editing</a:t>
            </a:r>
            <a:r>
              <a:rPr lang="en-US" b="0" i="0" u="none" strike="noStrike" baseline="0" smtClean="0">
                <a:latin typeface="Segoe"/>
                <a:ea typeface="ＭＳ ゴシック"/>
              </a:rPr>
              <a:t> if the message appears.</a:t>
            </a:r>
          </a:p>
          <a:p>
            <a:pPr lvl="1" rtl="0"/>
            <a:r>
              <a:rPr lang="en-US" b="0" i="0" u="none" strike="noStrike" baseline="0" smtClean="0">
                <a:latin typeface="Segoe"/>
                <a:ea typeface="ＭＳ ゴシック"/>
              </a:rPr>
              <a:t>On the taskbar, click the </a:t>
            </a:r>
            <a:r>
              <a:rPr lang="en-US" b="1" i="0" u="none" strike="noStrike" baseline="0" smtClean="0">
                <a:latin typeface="Segoe"/>
                <a:ea typeface="ＭＳ ゴシック"/>
              </a:rPr>
              <a:t>Excel icon</a:t>
            </a:r>
            <a:r>
              <a:rPr lang="en-US" b="0" i="0" u="none" strike="noStrike" baseline="0" smtClean="0">
                <a:latin typeface="Segoe"/>
                <a:ea typeface="ＭＳ ゴシック"/>
              </a:rPr>
              <a:t> to switch to the Excel workbook. Click in cell </a:t>
            </a:r>
            <a:r>
              <a:rPr lang="en-US" b="1" i="0" u="none" strike="noStrike" baseline="0" smtClean="0">
                <a:latin typeface="Segoe"/>
                <a:ea typeface="ＭＳ ゴシック"/>
              </a:rPr>
              <a:t>A1</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3456833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Office.com Clip Art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Click the magnifying glass icon at the right end of the search box or pre</a:t>
            </a:r>
            <a:r>
              <a:rPr lang="en-US" sz="2000" b="0" i="0" u="none" strike="noStrike" baseline="0" smtClean="0">
                <a:solidFill>
                  <a:srgbClr val="000000"/>
                </a:solidFill>
                <a:latin typeface="Segoe"/>
                <a:ea typeface="ＭＳ ゴシック"/>
              </a:rPr>
              <a:t>ss </a:t>
            </a:r>
            <a:r>
              <a:rPr lang="en-US" sz="2000" b="1" i="0" u="none" strike="noStrike" baseline="0" smtClean="0">
                <a:solidFill>
                  <a:srgbClr val="000000"/>
                </a:solidFill>
                <a:latin typeface="Arial"/>
                <a:ea typeface="ＭＳ ゴシック"/>
              </a:rPr>
              <a:t>Enter</a:t>
            </a:r>
            <a:r>
              <a:rPr lang="en-US" sz="2000" b="0" i="0" u="none" strike="noStrike" baseline="0" smtClean="0">
                <a:solidFill>
                  <a:srgbClr val="000000"/>
                </a:solidFill>
                <a:latin typeface="Segoe"/>
                <a:ea typeface="ＭＳ ゴシック"/>
              </a:rPr>
              <a:t> to begin the search. Excel searches the online Office clip art database for images containing the keywords “canned food” in their metadata.</a:t>
            </a:r>
          </a:p>
          <a:p>
            <a:pPr lvl="1" rtl="0">
              <a:buAutoNum type="arabicPeriod" startAt="4"/>
            </a:pPr>
            <a:r>
              <a:rPr lang="en-US" sz="2000" b="0" i="0" u="none" strike="noStrike" baseline="0" smtClean="0">
                <a:solidFill>
                  <a:srgbClr val="000000"/>
                </a:solidFill>
                <a:latin typeface="Segoe"/>
                <a:ea typeface="ＭＳ ゴシック"/>
              </a:rPr>
              <a:t>The dialog box displays the images that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meet the search</a:t>
            </a:r>
            <a:r>
              <a:rPr lang="en-US" sz="2000" b="0" i="0" u="none" strike="noStrike" baseline="0" smtClean="0">
                <a:latin typeface="Segoe"/>
                <a:ea typeface="ＭＳ ゴシック"/>
              </a:rPr>
              <a:t> criteria. To insert one of the</a:t>
            </a:r>
            <a:br>
              <a:rPr lang="en-US" sz="2000" b="0" i="0" u="none" strike="noStrike" baseline="0" smtClean="0">
                <a:latin typeface="Segoe"/>
                <a:ea typeface="ＭＳ ゴシック"/>
              </a:rPr>
            </a:br>
            <a:r>
              <a:rPr lang="en-US" sz="2000" b="0" i="0" u="none" strike="noStrike" baseline="0" smtClean="0">
                <a:latin typeface="Segoe"/>
                <a:ea typeface="ＭＳ ゴシック"/>
              </a:rPr>
              <a:t>images, click on it and then click the Insert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in the dialog box. You can also </a:t>
            </a:r>
            <a:br>
              <a:rPr lang="en-US" sz="2000" b="0" i="0" u="none" strike="noStrike" baseline="0" smtClean="0">
                <a:latin typeface="Segoe"/>
                <a:ea typeface="ＭＳ ゴシック"/>
              </a:rPr>
            </a:br>
            <a:r>
              <a:rPr lang="en-US" sz="2000" b="0" i="0" u="none" strike="noStrike" baseline="0" smtClean="0">
                <a:latin typeface="Segoe"/>
                <a:ea typeface="ＭＳ ゴシック"/>
              </a:rPr>
              <a:t>double-click the desired image to insert it </a:t>
            </a:r>
            <a:br>
              <a:rPr lang="en-US" sz="2000" b="0" i="0" u="none" strike="noStrike" baseline="0" smtClean="0">
                <a:latin typeface="Segoe"/>
                <a:ea typeface="ＭＳ ゴシック"/>
              </a:rPr>
            </a:br>
            <a:r>
              <a:rPr lang="en-US" sz="2000" b="0" i="0" u="none" strike="noStrike" baseline="0" smtClean="0">
                <a:latin typeface="Segoe"/>
                <a:ea typeface="ＭＳ ゴシック"/>
              </a:rPr>
              <a:t>into your worksheet. When an image is </a:t>
            </a:r>
            <a:br>
              <a:rPr lang="en-US" sz="2000" b="0" i="0" u="none" strike="noStrike" baseline="0" smtClean="0">
                <a:latin typeface="Segoe"/>
                <a:ea typeface="ＭＳ ゴシック"/>
              </a:rPr>
            </a:br>
            <a:r>
              <a:rPr lang="en-US" sz="2000" b="0" i="0" u="none" strike="noStrike" baseline="0" smtClean="0">
                <a:latin typeface="Segoe"/>
                <a:ea typeface="ＭＳ ゴシック"/>
              </a:rPr>
              <a:t>inserted, the dialog box closes automatically. </a:t>
            </a:r>
            <a:br>
              <a:rPr lang="en-US" sz="2000" b="0" i="0" u="none" strike="noStrike" baseline="0" smtClean="0">
                <a:latin typeface="Segoe"/>
                <a:ea typeface="ＭＳ ゴシック"/>
              </a:rPr>
            </a:br>
            <a:r>
              <a:rPr lang="en-US" sz="2000" b="0" i="0" u="none" strike="noStrike" baseline="0" smtClean="0">
                <a:latin typeface="Segoe"/>
                <a:ea typeface="ＭＳ ゴシック"/>
              </a:rPr>
              <a:t>The</a:t>
            </a:r>
            <a:r>
              <a:rPr lang="en-US" sz="2000" b="0" i="0" u="none" strike="noStrike" smtClean="0">
                <a:latin typeface="Segoe"/>
                <a:ea typeface="ＭＳ ゴシック"/>
              </a:rPr>
              <a:t> figure at right</a:t>
            </a:r>
            <a:r>
              <a:rPr lang="en-US" sz="2000" b="0" i="0" u="none" strike="noStrike" baseline="0" smtClean="0">
                <a:latin typeface="Segoe"/>
                <a:ea typeface="ＭＳ ゴシック"/>
              </a:rPr>
              <a:t> shows a clip art image </a:t>
            </a:r>
            <a:br>
              <a:rPr lang="en-US" sz="2000" b="0" i="0" u="none" strike="noStrike" baseline="0" smtClean="0">
                <a:latin typeface="Segoe"/>
                <a:ea typeface="ＭＳ ゴシック"/>
              </a:rPr>
            </a:br>
            <a:r>
              <a:rPr lang="en-US" sz="2000" b="0" i="0" u="none" strike="noStrike" baseline="0" smtClean="0">
                <a:latin typeface="Segoe"/>
                <a:ea typeface="ＭＳ ゴシック"/>
              </a:rPr>
              <a:t>inserted into the worksheet.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13-4.png"/>
          <p:cNvPicPr>
            <a:picLocks noChangeAspect="1"/>
          </p:cNvPicPr>
          <p:nvPr/>
        </p:nvPicPr>
        <p:blipFill rotWithShape="1">
          <a:blip r:embed="rId2">
            <a:extLst>
              <a:ext uri="{28A0092B-C50C-407E-A947-70E740481C1C}">
                <a14:useLocalDpi xmlns:a14="http://schemas.microsoft.com/office/drawing/2010/main" val="0"/>
              </a:ext>
            </a:extLst>
          </a:blip>
          <a:srcRect r="37303"/>
          <a:stretch/>
        </p:blipFill>
        <p:spPr>
          <a:xfrm>
            <a:off x="6553200" y="2743200"/>
            <a:ext cx="1944562" cy="2716750"/>
          </a:xfrm>
          <a:prstGeom prst="rect">
            <a:avLst/>
          </a:prstGeom>
        </p:spPr>
      </p:pic>
    </p:spTree>
    <p:extLst>
      <p:ext uri="{BB962C8B-B14F-4D97-AF65-F5344CB8AC3E}">
        <p14:creationId xmlns:p14="http://schemas.microsoft.com/office/powerpoint/2010/main" val="1692147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Capture a Screenshot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On the INSERT tab, in the Illustrations group, click the </a:t>
            </a:r>
            <a:r>
              <a:rPr lang="en-US" sz="2000" b="1" i="0" u="none" strike="noStrike" baseline="0" smtClean="0">
                <a:latin typeface="Segoe"/>
                <a:ea typeface="ＭＳ ゴシック"/>
              </a:rPr>
              <a:t>Take a Screenshot</a:t>
            </a:r>
            <a:r>
              <a:rPr lang="en-US" sz="2000" b="0" i="0" u="none" strike="noStrike" baseline="0" smtClean="0">
                <a:latin typeface="Segoe"/>
                <a:ea typeface="ＭＳ ゴシック"/>
              </a:rPr>
              <a:t> button arrow. The screenshot menu appears, as shown</a:t>
            </a:r>
            <a:r>
              <a:rPr lang="en-US" sz="2000" b="0" i="0" u="none" strike="noStrike" smtClean="0">
                <a:latin typeface="Segoe"/>
                <a:ea typeface="ＭＳ ゴシック"/>
              </a:rPr>
              <a:t> at right</a:t>
            </a:r>
            <a:r>
              <a:rPr lang="en-US" sz="2000" b="0" i="0" u="none" strike="noStrike" baseline="0" smtClean="0">
                <a:latin typeface="Segoe"/>
                <a:ea typeface="ＭＳ ゴシック"/>
              </a:rPr>
              <a:t>.</a:t>
            </a:r>
          </a:p>
          <a:p>
            <a:pPr lvl="1" rtl="0">
              <a:buAutoNum type="arabicPeriod" startAt="4"/>
            </a:pPr>
            <a:r>
              <a:rPr lang="en-US" sz="2000" b="0" i="0" u="none" strike="noStrike" baseline="0" smtClean="0">
                <a:latin typeface="Segoe"/>
                <a:ea typeface="ＭＳ ゴシック"/>
              </a:rPr>
              <a:t>Your options </a:t>
            </a:r>
            <a:br>
              <a:rPr lang="en-US" sz="2000" b="0" i="0" u="none" strike="noStrike" baseline="0" smtClean="0">
                <a:latin typeface="Segoe"/>
                <a:ea typeface="ＭＳ ゴシック"/>
              </a:rPr>
            </a:br>
            <a:r>
              <a:rPr lang="en-US" sz="2000" b="0" i="0" u="none" strike="noStrike" baseline="0" smtClean="0">
                <a:latin typeface="Segoe"/>
                <a:ea typeface="ＭＳ ゴシック"/>
              </a:rPr>
              <a:t>include the </a:t>
            </a:r>
            <a:br>
              <a:rPr lang="en-US" sz="2000" b="0" i="0" u="none" strike="noStrike" baseline="0" smtClean="0">
                <a:latin typeface="Segoe"/>
                <a:ea typeface="ＭＳ ゴシック"/>
              </a:rPr>
            </a:br>
            <a:r>
              <a:rPr lang="en-US" sz="2000" b="0" i="0" u="none" strike="noStrike" baseline="0" smtClean="0">
                <a:latin typeface="Segoe"/>
                <a:ea typeface="ＭＳ ゴシック"/>
              </a:rPr>
              <a:t>windows of </a:t>
            </a:r>
            <a:br>
              <a:rPr lang="en-US" sz="2000" b="0" i="0" u="none" strike="noStrike" baseline="0" smtClean="0">
                <a:latin typeface="Segoe"/>
                <a:ea typeface="ＭＳ ゴシック"/>
              </a:rPr>
            </a:br>
            <a:r>
              <a:rPr lang="en-US" sz="2000" b="0" i="0" u="none" strike="noStrike" baseline="0" smtClean="0">
                <a:latin typeface="Segoe"/>
                <a:ea typeface="ＭＳ ゴシック"/>
              </a:rPr>
              <a:t>other </a:t>
            </a:r>
            <a:br>
              <a:rPr lang="en-US" sz="2000" b="0" i="0" u="none" strike="noStrike" baseline="0" smtClean="0">
                <a:latin typeface="Segoe"/>
                <a:ea typeface="ＭＳ ゴシック"/>
              </a:rPr>
            </a:br>
            <a:r>
              <a:rPr lang="en-US" sz="2000" b="0" i="0" u="none" strike="noStrike" baseline="0" smtClean="0">
                <a:latin typeface="Segoe"/>
                <a:ea typeface="ＭＳ ゴシック"/>
              </a:rPr>
              <a:t>applications </a:t>
            </a:r>
            <a:br>
              <a:rPr lang="en-US" sz="2000" b="0" i="0" u="none" strike="noStrike" baseline="0" smtClean="0">
                <a:latin typeface="Segoe"/>
                <a:ea typeface="ＭＳ ゴシック"/>
              </a:rPr>
            </a:br>
            <a:r>
              <a:rPr lang="en-US" sz="2000" b="0" i="0" u="none" strike="noStrike" baseline="0" smtClean="0">
                <a:latin typeface="Segoe"/>
                <a:ea typeface="ＭＳ ゴシック"/>
              </a:rPr>
              <a:t>currently open </a:t>
            </a:r>
            <a:br>
              <a:rPr lang="en-US" sz="2000" b="0" i="0" u="none" strike="noStrike" baseline="0" smtClean="0">
                <a:latin typeface="Segoe"/>
                <a:ea typeface="ＭＳ ゴシック"/>
              </a:rPr>
            </a:br>
            <a:r>
              <a:rPr lang="en-US" sz="2000" b="0" i="0" u="none" strike="noStrike" baseline="0" smtClean="0">
                <a:latin typeface="Segoe"/>
                <a:ea typeface="ＭＳ ゴシック"/>
              </a:rPr>
              <a:t>(in this case, </a:t>
            </a:r>
            <a:br>
              <a:rPr lang="en-US" sz="2000" b="0" i="0" u="none" strike="noStrike" baseline="0" smtClean="0">
                <a:latin typeface="Segoe"/>
                <a:ea typeface="ＭＳ ゴシック"/>
              </a:rPr>
            </a:br>
            <a:r>
              <a:rPr lang="en-US" sz="2000" b="0" i="0" u="none" strike="noStrike" baseline="0" smtClean="0">
                <a:latin typeface="Segoe"/>
                <a:ea typeface="ＭＳ ゴシック"/>
              </a:rPr>
              <a:t>Word), or to implement Screen Clipping, which allows you to draw a box around any space within any open application and make that the inserted graphic. Select </a:t>
            </a:r>
            <a:r>
              <a:rPr lang="en-US" sz="2000" b="1" i="0" u="none" strike="noStrike" baseline="0" smtClean="0">
                <a:latin typeface="Segoe"/>
                <a:ea typeface="ＭＳ ゴシック"/>
              </a:rPr>
              <a:t>Screen Clipping</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13-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286000"/>
            <a:ext cx="5212955" cy="2280668"/>
          </a:xfrm>
          <a:prstGeom prst="rect">
            <a:avLst/>
          </a:prstGeom>
        </p:spPr>
      </p:pic>
    </p:spTree>
    <p:extLst>
      <p:ext uri="{BB962C8B-B14F-4D97-AF65-F5344CB8AC3E}">
        <p14:creationId xmlns:p14="http://schemas.microsoft.com/office/powerpoint/2010/main" val="305402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Capture a Screenshot</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sz="2000" b="0" i="0" u="none" strike="noStrike" baseline="0" smtClean="0">
                <a:latin typeface="Segoe"/>
                <a:ea typeface="ＭＳ ゴシック"/>
              </a:rPr>
              <a:t>The Word document appears. Drag the mouse pointer, which looks like a crosshair, over the text and release the mouse button. The screenshot appears in the Excel document.</a:t>
            </a:r>
          </a:p>
          <a:p>
            <a:pPr lvl="1" rtl="0">
              <a:lnSpc>
                <a:spcPct val="90000"/>
              </a:lnSpc>
              <a:buAutoNum type="arabicPeriod" startAt="6"/>
            </a:pPr>
            <a:r>
              <a:rPr lang="en-US" sz="2000" b="0" i="0" u="none" strike="noStrike" baseline="0" smtClean="0">
                <a:latin typeface="Segoe"/>
                <a:ea typeface="ＭＳ ゴシック"/>
              </a:rPr>
              <a:t>The figure below shows the inserted screenshot, which is a section of a Word document pertaining to the year’s fundraising events. </a:t>
            </a:r>
          </a:p>
          <a:p>
            <a:pPr lvl="1" rtl="0">
              <a:lnSpc>
                <a:spcPct val="90000"/>
              </a:lnSpc>
              <a:buAutoNum type="arabicPeriod" startAt="6"/>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as </a:t>
            </a:r>
            <a:r>
              <a:rPr lang="en-US" sz="2000" b="1" i="1" u="none" strike="noStrike" baseline="0" smtClean="0">
                <a:latin typeface="Segoe"/>
                <a:ea typeface="ＭＳ ゴシック"/>
              </a:rPr>
              <a:t>13 Screenshot Solution</a:t>
            </a:r>
            <a:r>
              <a:rPr lang="en-US" sz="2000" b="0" i="0" u="none" strike="noStrike" baseline="0" smtClean="0">
                <a:latin typeface="Segoe"/>
                <a:ea typeface="ＭＳ ゴシック"/>
              </a:rPr>
              <a:t> and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the file.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the Word program.</a:t>
            </a:r>
          </a:p>
          <a:p>
            <a:pPr lvl="0" rtl="0">
              <a:lnSpc>
                <a:spcPct val="90000"/>
              </a:lnSpc>
            </a:pPr>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Excel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pic>
        <p:nvPicPr>
          <p:cNvPr id="7" name="Picture 6" descr="13-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4443960"/>
            <a:ext cx="6482985" cy="1798268"/>
          </a:xfrm>
          <a:prstGeom prst="rect">
            <a:avLst/>
          </a:prstGeom>
        </p:spPr>
      </p:pic>
    </p:spTree>
    <p:extLst>
      <p:ext uri="{BB962C8B-B14F-4D97-AF65-F5344CB8AC3E}">
        <p14:creationId xmlns:p14="http://schemas.microsoft.com/office/powerpoint/2010/main" val="1152500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Flowchart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if it’s not already running.</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13 SmartArt</a:t>
            </a:r>
            <a:r>
              <a:rPr lang="en-US" b="0" i="0" u="none" strike="noStrike" baseline="0" smtClean="0">
                <a:latin typeface="Segoe"/>
                <a:ea typeface="ＭＳ ゴシック"/>
              </a:rPr>
              <a:t> from the data files for this lesson.</a:t>
            </a:r>
          </a:p>
          <a:p>
            <a:pPr lvl="1" rtl="0"/>
            <a:r>
              <a:rPr lang="en-US" b="0" i="0" u="none" strike="noStrike" baseline="0" smtClean="0">
                <a:latin typeface="Segoe"/>
                <a:ea typeface="ＭＳ ゴシック"/>
              </a:rPr>
              <a:t>At the bottom of the workbook, click the </a:t>
            </a:r>
            <a:r>
              <a:rPr lang="en-US" b="1" i="0" u="none" strike="noStrike" baseline="0" smtClean="0">
                <a:latin typeface="Segoe"/>
                <a:ea typeface="ＭＳ ゴシック"/>
              </a:rPr>
              <a:t>New sheet</a:t>
            </a:r>
            <a:r>
              <a:rPr lang="en-US" b="0" i="0" u="none" strike="noStrike" baseline="0" smtClean="0">
                <a:latin typeface="Segoe"/>
                <a:ea typeface="ＭＳ ゴシック"/>
              </a:rPr>
              <a:t> icon to create a new sheet. Rename it </a:t>
            </a:r>
            <a:r>
              <a:rPr lang="en-US" b="1" i="0" u="none" strike="noStrike" baseline="0" smtClean="0">
                <a:latin typeface="Segoe"/>
                <a:ea typeface="ＭＳ ゴシック"/>
              </a:rPr>
              <a:t>Process</a:t>
            </a:r>
            <a:r>
              <a:rPr lang="en-US" b="0" i="0" u="none" strike="noStrike" baseline="0" smtClean="0">
                <a:latin typeface="Segoe"/>
                <a:ea typeface="ＭＳ ゴシック"/>
              </a:rPr>
              <a:t> and move it to the end of the row of worksheets.</a:t>
            </a:r>
          </a:p>
          <a:p>
            <a:pPr lvl="1" rtl="0"/>
            <a:r>
              <a:rPr lang="en-US" b="0" i="0" u="none" strike="noStrike" baseline="0" smtClean="0">
                <a:latin typeface="Segoe"/>
                <a:ea typeface="ＭＳ ゴシック"/>
              </a:rPr>
              <a:t>On the INSERT tab, in the Illustrations group, click the </a:t>
            </a:r>
            <a:r>
              <a:rPr lang="en-US" b="1" i="0" u="none" strike="noStrike" baseline="0" smtClean="0">
                <a:latin typeface="Segoe"/>
                <a:ea typeface="ＭＳ ゴシック"/>
              </a:rPr>
              <a:t>Insert a SmartArt Graphic </a:t>
            </a:r>
            <a:r>
              <a:rPr lang="en-US" b="0" i="0" u="none" strike="noStrike" baseline="0" smtClean="0">
                <a:latin typeface="Segoe"/>
                <a:ea typeface="ＭＳ ゴシック"/>
              </a:rPr>
              <a:t>button. The Choose a SmartArt Graphic dialog box opens.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3077721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Flowchart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The list of SmartArt categories appears on the left side of the dialog box. Click the </a:t>
            </a:r>
            <a:r>
              <a:rPr lang="en-US" sz="2000" b="1" i="0" u="none" strike="noStrike" baseline="0" smtClean="0">
                <a:latin typeface="Segoe"/>
                <a:ea typeface="ＭＳ ゴシック"/>
              </a:rPr>
              <a:t>Process</a:t>
            </a:r>
            <a:r>
              <a:rPr lang="en-US" sz="2000" b="0" i="0" u="none" strike="noStrike" baseline="0" smtClean="0">
                <a:latin typeface="Segoe"/>
                <a:ea typeface="ＭＳ ゴシック"/>
              </a:rPr>
              <a:t> category.</a:t>
            </a:r>
          </a:p>
          <a:p>
            <a:pPr lvl="1" rtl="0">
              <a:buAutoNum type="arabicPeriod" startAt="4"/>
            </a:pPr>
            <a:r>
              <a:rPr lang="en-US" sz="2000" b="0" i="0" u="none" strike="noStrike" baseline="0" smtClean="0">
                <a:latin typeface="Segoe"/>
                <a:ea typeface="ＭＳ ゴシック"/>
              </a:rPr>
              <a:t>From the options, select the flowchart that best suits your needs for the process you want to depict. Chosen in the figure below is the Alternating Flow, which pairs a colored box with the name of a step in the process with a bulleted list of the tasks </a:t>
            </a:r>
            <a:br>
              <a:rPr lang="en-US" sz="2000" b="0" i="0" u="none" strike="noStrike" baseline="0" smtClean="0">
                <a:latin typeface="Segoe"/>
                <a:ea typeface="ＭＳ ゴシック"/>
              </a:rPr>
            </a:br>
            <a:r>
              <a:rPr lang="en-US" sz="2000" b="0" i="0" u="none" strike="noStrike" baseline="0" smtClean="0">
                <a:latin typeface="Segoe"/>
                <a:ea typeface="ＭＳ ゴシック"/>
              </a:rPr>
              <a:t>related to </a:t>
            </a:r>
            <a:br>
              <a:rPr lang="en-US" sz="2000" b="0" i="0" u="none" strike="noStrike" baseline="0" smtClean="0">
                <a:latin typeface="Segoe"/>
                <a:ea typeface="ＭＳ ゴシック"/>
              </a:rPr>
            </a:br>
            <a:r>
              <a:rPr lang="en-US" sz="2000" b="0" i="0" u="none" strike="noStrike" baseline="0" smtClean="0">
                <a:latin typeface="Segoe"/>
                <a:ea typeface="ＭＳ ゴシック"/>
              </a:rPr>
              <a:t>the process.</a:t>
            </a:r>
          </a:p>
          <a:p>
            <a:pPr lvl="1" rtl="0">
              <a:buAutoNum type="arabicPeriod" startAt="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to begin </a:t>
            </a:r>
            <a:br>
              <a:rPr lang="en-US" sz="2000" b="0" i="0" u="none" strike="noStrike" baseline="0" smtClean="0">
                <a:latin typeface="Segoe"/>
                <a:ea typeface="ＭＳ ゴシック"/>
              </a:rPr>
            </a:br>
            <a:r>
              <a:rPr lang="en-US" sz="2000" b="0" i="0" u="none" strike="noStrike" baseline="0" smtClean="0">
                <a:latin typeface="Segoe"/>
                <a:ea typeface="ＭＳ ゴシック"/>
              </a:rPr>
              <a:t>building the </a:t>
            </a:r>
            <a:br>
              <a:rPr lang="en-US" sz="2000" b="0" i="0" u="none" strike="noStrike" baseline="0" smtClean="0">
                <a:latin typeface="Segoe"/>
                <a:ea typeface="ＭＳ ゴシック"/>
              </a:rPr>
            </a:br>
            <a:r>
              <a:rPr lang="en-US" sz="2000" b="0" i="0" u="none" strike="noStrike" baseline="0" smtClean="0">
                <a:latin typeface="Segoe"/>
                <a:ea typeface="ＭＳ ゴシック"/>
              </a:rPr>
              <a:t>flowchart.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13-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160" y="3662001"/>
            <a:ext cx="5768912" cy="2380516"/>
          </a:xfrm>
          <a:prstGeom prst="rect">
            <a:avLst/>
          </a:prstGeom>
        </p:spPr>
      </p:pic>
    </p:spTree>
    <p:extLst>
      <p:ext uri="{BB962C8B-B14F-4D97-AF65-F5344CB8AC3E}">
        <p14:creationId xmlns:p14="http://schemas.microsoft.com/office/powerpoint/2010/main" val="611182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Flowchart</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On the left edge of the SmartArt graphic, click the arrow control to open the Text pane. In the Text pane, enter the names of each step in the process (the top-most bullet) and the tasks related to each one (the sub-bullets under each main bullet). Excel builds the flowchart as you type text. See the figure below for the text to be entered.</a:t>
            </a:r>
          </a:p>
          <a:p>
            <a:pPr lvl="1" rtl="0">
              <a:buAutoNum type="arabicPeriod" startAt="7"/>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13-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014" y="4336022"/>
            <a:ext cx="4921186" cy="1912378"/>
          </a:xfrm>
          <a:prstGeom prst="rect">
            <a:avLst/>
          </a:prstGeom>
        </p:spPr>
      </p:pic>
    </p:spTree>
    <p:extLst>
      <p:ext uri="{BB962C8B-B14F-4D97-AF65-F5344CB8AC3E}">
        <p14:creationId xmlns:p14="http://schemas.microsoft.com/office/powerpoint/2010/main" val="26769669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an Organization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Insert a new worksheet, naming the tab </a:t>
            </a:r>
            <a:r>
              <a:rPr lang="en-US" b="1" i="0" u="none" strike="noStrike" baseline="0" smtClean="0">
                <a:latin typeface="Segoe"/>
                <a:ea typeface="ＭＳ ゴシック"/>
              </a:rPr>
              <a:t>Organizational Chart</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INSERT tab, in the Illustrations group, click the </a:t>
            </a:r>
            <a:r>
              <a:rPr lang="en-US" b="1" i="0" u="none" strike="noStrike" baseline="0" smtClean="0">
                <a:latin typeface="Segoe"/>
                <a:ea typeface="ＭＳ ゴシック"/>
              </a:rPr>
              <a:t>SmartArt </a:t>
            </a:r>
            <a:r>
              <a:rPr lang="en-US" b="0" i="0" u="none" strike="noStrike" baseline="0" smtClean="0">
                <a:latin typeface="Segoe"/>
                <a:ea typeface="ＭＳ ゴシック"/>
              </a:rPr>
              <a:t>button. The Choose a SmartArt Graphic dialog box opens.</a:t>
            </a:r>
          </a:p>
          <a:p>
            <a:pPr lvl="1" rtl="0"/>
            <a:r>
              <a:rPr lang="en-US" b="0" i="0" u="none" strike="noStrike" baseline="0" smtClean="0">
                <a:latin typeface="Segoe"/>
                <a:ea typeface="ＭＳ ゴシック"/>
              </a:rPr>
              <a:t>In the list of SmartArt categories on the left side of the dialog box, click the </a:t>
            </a:r>
            <a:r>
              <a:rPr lang="en-US" b="1" i="0" u="none" strike="noStrike" baseline="0" smtClean="0">
                <a:latin typeface="Segoe"/>
                <a:ea typeface="ＭＳ ゴシック"/>
              </a:rPr>
              <a:t>Hierarchy </a:t>
            </a:r>
            <a:r>
              <a:rPr lang="en-US" b="0" i="0" u="none" strike="noStrike" baseline="0" smtClean="0">
                <a:latin typeface="Segoe"/>
                <a:ea typeface="ＭＳ ゴシック"/>
              </a:rPr>
              <a:t>category.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3210928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an Organization Chart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Select the Name and </a:t>
            </a:r>
            <a:br>
              <a:rPr lang="en-US" b="0" i="0" u="none" strike="noStrike" baseline="0" smtClean="0">
                <a:latin typeface="Segoe"/>
                <a:ea typeface="ＭＳ ゴシック"/>
              </a:rPr>
            </a:br>
            <a:r>
              <a:rPr lang="en-US" b="0" i="0" u="none" strike="noStrike" baseline="0" smtClean="0">
                <a:latin typeface="Segoe"/>
                <a:ea typeface="ＭＳ ゴシック"/>
              </a:rPr>
              <a:t>Title Organization Chart </a:t>
            </a:r>
            <a:br>
              <a:rPr lang="en-US" b="0" i="0" u="none" strike="noStrike" baseline="0" smtClean="0">
                <a:latin typeface="Segoe"/>
                <a:ea typeface="ＭＳ ゴシック"/>
              </a:rPr>
            </a:br>
            <a:r>
              <a:rPr lang="en-US" b="0" i="0" u="none" strike="noStrike" baseline="0" smtClean="0">
                <a:latin typeface="Segoe"/>
                <a:ea typeface="ＭＳ ゴシック"/>
              </a:rPr>
              <a:t>and click</a:t>
            </a:r>
            <a:r>
              <a:rPr lang="en-US" b="1" i="0" u="none" strike="noStrike" baseline="0" smtClean="0">
                <a:latin typeface="Segoe"/>
                <a:ea typeface="ＭＳ ゴシック"/>
              </a:rPr>
              <a:t> OK. </a:t>
            </a:r>
            <a:r>
              <a:rPr lang="en-US" b="0" i="0" u="none" strike="noStrike" baseline="0" smtClean="0">
                <a:latin typeface="Segoe"/>
                <a:ea typeface="ＭＳ ゴシック"/>
              </a:rPr>
              <a:t>The figure </a:t>
            </a:r>
            <a:br>
              <a:rPr lang="en-US" b="0" i="0" u="none" strike="noStrike" baseline="0" smtClean="0">
                <a:latin typeface="Segoe"/>
                <a:ea typeface="ＭＳ ゴシック"/>
              </a:rPr>
            </a:br>
            <a:r>
              <a:rPr lang="en-US" b="0" i="0" u="none" strike="noStrike" baseline="0" smtClean="0">
                <a:latin typeface="Segoe"/>
                <a:ea typeface="ＭＳ ゴシック"/>
              </a:rPr>
              <a:t>at right shows the chart, </a:t>
            </a:r>
            <a:br>
              <a:rPr lang="en-US" b="0" i="0" u="none" strike="noStrike" baseline="0" smtClean="0">
                <a:latin typeface="Segoe"/>
                <a:ea typeface="ＭＳ ゴシック"/>
              </a:rPr>
            </a:br>
            <a:r>
              <a:rPr lang="en-US" b="0" i="0" u="none" strike="noStrike" baseline="0" smtClean="0">
                <a:latin typeface="Segoe"/>
                <a:ea typeface="ＭＳ ゴシック"/>
              </a:rPr>
              <a:t>which pairs a colored </a:t>
            </a:r>
            <a:br>
              <a:rPr lang="en-US" b="0" i="0" u="none" strike="noStrike" baseline="0" smtClean="0">
                <a:latin typeface="Segoe"/>
                <a:ea typeface="ＭＳ ゴシック"/>
              </a:rPr>
            </a:br>
            <a:r>
              <a:rPr lang="en-US" b="0" i="0" u="none" strike="noStrike" baseline="0" smtClean="0">
                <a:latin typeface="Segoe"/>
                <a:ea typeface="ＭＳ ゴシック"/>
              </a:rPr>
              <a:t>box intended to contain </a:t>
            </a:r>
            <a:br>
              <a:rPr lang="en-US" b="0" i="0" u="none" strike="noStrike" baseline="0" smtClean="0">
                <a:latin typeface="Segoe"/>
                <a:ea typeface="ＭＳ ゴシック"/>
              </a:rPr>
            </a:br>
            <a:r>
              <a:rPr lang="en-US" b="0" i="0" u="none" strike="noStrike" baseline="0" smtClean="0">
                <a:latin typeface="Segoe"/>
                <a:ea typeface="ＭＳ ゴシック"/>
              </a:rPr>
              <a:t>the person’s name and </a:t>
            </a:r>
            <a:br>
              <a:rPr lang="en-US" b="0" i="0" u="none" strike="noStrike" baseline="0" smtClean="0">
                <a:latin typeface="Segoe"/>
                <a:ea typeface="ＭＳ ゴシック"/>
              </a:rPr>
            </a:br>
            <a:r>
              <a:rPr lang="en-US" b="0" i="0" u="none" strike="noStrike" baseline="0" smtClean="0">
                <a:latin typeface="Segoe"/>
                <a:ea typeface="ＭＳ ゴシック"/>
              </a:rPr>
              <a:t>a smaller text box for </a:t>
            </a:r>
            <a:br>
              <a:rPr lang="en-US" b="0" i="0" u="none" strike="noStrike" baseline="0" smtClean="0">
                <a:latin typeface="Segoe"/>
                <a:ea typeface="ＭＳ ゴシック"/>
              </a:rPr>
            </a:br>
            <a:r>
              <a:rPr lang="en-US" b="0" i="0" u="none" strike="noStrike" baseline="0" smtClean="0">
                <a:latin typeface="Segoe"/>
                <a:ea typeface="ＭＳ ゴシック"/>
              </a:rPr>
              <a:t>the person’s job title. </a:t>
            </a:r>
            <a:br>
              <a:rPr lang="en-US" b="0" i="0" u="none" strike="noStrike" baseline="0" smtClean="0">
                <a:latin typeface="Segoe"/>
                <a:ea typeface="ＭＳ ゴシック"/>
              </a:rPr>
            </a:br>
            <a:r>
              <a:rPr lang="en-US" b="0" i="0" u="none" strike="noStrike" baseline="0" smtClean="0">
                <a:latin typeface="Segoe"/>
                <a:ea typeface="ＭＳ ゴシック"/>
              </a:rPr>
              <a:t>The boxes are connected by lines to show relationships and structure.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1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65600" cy="2832100"/>
          </a:xfrm>
          <a:prstGeom prst="rect">
            <a:avLst/>
          </a:prstGeom>
        </p:spPr>
      </p:pic>
    </p:spTree>
    <p:extLst>
      <p:ext uri="{BB962C8B-B14F-4D97-AF65-F5344CB8AC3E}">
        <p14:creationId xmlns:p14="http://schemas.microsoft.com/office/powerpoint/2010/main" val="2810854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an Organization Chart</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Using the Text pane, type the </a:t>
            </a:r>
            <a:br>
              <a:rPr lang="en-US" sz="2000" b="0" i="0" u="none" strike="noStrike" baseline="0" smtClean="0">
                <a:latin typeface="Segoe"/>
                <a:ea typeface="ＭＳ ゴシック"/>
              </a:rPr>
            </a:br>
            <a:r>
              <a:rPr lang="en-US" sz="2000" b="0" i="0" u="none" strike="noStrike" baseline="0" smtClean="0">
                <a:latin typeface="Segoe"/>
                <a:ea typeface="ＭＳ ゴシック"/>
              </a:rPr>
              <a:t>names of the people to be </a:t>
            </a:r>
            <a:br>
              <a:rPr lang="en-US" sz="2000" b="0" i="0" u="none" strike="noStrike" baseline="0" smtClean="0">
                <a:latin typeface="Segoe"/>
                <a:ea typeface="ＭＳ ゴシック"/>
              </a:rPr>
            </a:br>
            <a:r>
              <a:rPr lang="en-US" sz="2000" b="0" i="0" u="none" strike="noStrike" baseline="0" smtClean="0">
                <a:latin typeface="Segoe"/>
                <a:ea typeface="ＭＳ ゴシック"/>
              </a:rPr>
              <a:t>included in the chart. Enter </a:t>
            </a:r>
            <a:br>
              <a:rPr lang="en-US" sz="2000" b="0" i="0" u="none" strike="noStrike" baseline="0" smtClean="0">
                <a:latin typeface="Segoe"/>
                <a:ea typeface="ＭＳ ゴシック"/>
              </a:rPr>
            </a:br>
            <a:r>
              <a:rPr lang="en-US" sz="2000" b="0" i="0" u="none" strike="noStrike" baseline="0" smtClean="0">
                <a:latin typeface="Segoe"/>
                <a:ea typeface="ＭＳ ゴシック"/>
              </a:rPr>
              <a:t>job titles for each person by </a:t>
            </a:r>
            <a:br>
              <a:rPr lang="en-US" sz="2000" b="0" i="0" u="none" strike="noStrike" baseline="0" smtClean="0">
                <a:latin typeface="Segoe"/>
                <a:ea typeface="ＭＳ ゴシック"/>
              </a:rPr>
            </a:br>
            <a:r>
              <a:rPr lang="en-US" sz="2000" b="0" i="0" u="none" strike="noStrike" baseline="0" smtClean="0">
                <a:latin typeface="Segoe"/>
                <a:ea typeface="ＭＳ ゴシック"/>
              </a:rPr>
              <a:t>clicking the white box </a:t>
            </a:r>
            <a:br>
              <a:rPr lang="en-US" sz="2000" b="0" i="0" u="none" strike="noStrike" baseline="0" smtClean="0">
                <a:latin typeface="Segoe"/>
                <a:ea typeface="ＭＳ ゴシック"/>
              </a:rPr>
            </a:br>
            <a:r>
              <a:rPr lang="en-US" sz="2000" b="0" i="0" u="none" strike="noStrike" baseline="0" smtClean="0">
                <a:latin typeface="Segoe"/>
                <a:ea typeface="ＭＳ ゴシック"/>
              </a:rPr>
              <a:t>underneath the larger </a:t>
            </a:r>
            <a:br>
              <a:rPr lang="en-US" sz="2000" b="0" i="0" u="none" strike="noStrike" baseline="0" smtClean="0">
                <a:latin typeface="Segoe"/>
                <a:ea typeface="ＭＳ ゴシック"/>
              </a:rPr>
            </a:br>
            <a:r>
              <a:rPr lang="en-US" sz="2000" b="0" i="0" u="none" strike="noStrike" baseline="0" smtClean="0">
                <a:latin typeface="Segoe"/>
                <a:ea typeface="ＭＳ ゴシック"/>
              </a:rPr>
              <a:t>color-filled name box. Type </a:t>
            </a:r>
            <a:br>
              <a:rPr lang="en-US" sz="2000" b="0" i="0" u="none" strike="noStrike" baseline="0" smtClean="0">
                <a:latin typeface="Segoe"/>
                <a:ea typeface="ＭＳ ゴシック"/>
              </a:rPr>
            </a:br>
            <a:r>
              <a:rPr lang="en-US" sz="2000" b="0" i="0" u="none" strike="noStrike" baseline="0" smtClean="0">
                <a:latin typeface="Segoe"/>
                <a:ea typeface="ＭＳ ゴシック"/>
              </a:rPr>
              <a:t>the job title for each person, </a:t>
            </a:r>
            <a:br>
              <a:rPr lang="en-US" sz="2000" b="0" i="0" u="none" strike="noStrike" baseline="0" smtClean="0">
                <a:latin typeface="Segoe"/>
                <a:ea typeface="ＭＳ ゴシック"/>
              </a:rPr>
            </a:br>
            <a:r>
              <a:rPr lang="en-US" sz="2000" b="0" i="0" u="none" strike="noStrike" baseline="0" smtClean="0">
                <a:latin typeface="Segoe"/>
                <a:ea typeface="ＭＳ ゴシック"/>
              </a:rPr>
              <a:t>one per box. The completed </a:t>
            </a:r>
            <a:br>
              <a:rPr lang="en-US" sz="2000" b="0" i="0" u="none" strike="noStrike" baseline="0" smtClean="0">
                <a:latin typeface="Segoe"/>
                <a:ea typeface="ＭＳ ゴシック"/>
              </a:rPr>
            </a:br>
            <a:r>
              <a:rPr lang="en-US" sz="2000" b="0" i="0" u="none" strike="noStrike" baseline="0" smtClean="0">
                <a:latin typeface="Segoe"/>
                <a:ea typeface="ＭＳ ゴシック"/>
              </a:rPr>
              <a:t>chart is shown above.</a:t>
            </a:r>
          </a:p>
          <a:p>
            <a:pPr lvl="1" rtl="0">
              <a:buAutoNum type="arabicPeriod" startAt="5"/>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as </a:t>
            </a:r>
            <a:r>
              <a:rPr lang="en-US" sz="2000" b="1" i="1" u="none" strike="noStrike" baseline="0" smtClean="0">
                <a:latin typeface="Segoe"/>
                <a:ea typeface="ＭＳ ゴシック"/>
              </a:rPr>
              <a:t>13 SmartArt Solution</a:t>
            </a:r>
            <a:r>
              <a:rPr lang="en-US" sz="2000" b="0" i="0" u="none" strike="noStrike" baseline="0" smtClean="0">
                <a:latin typeface="Segoe"/>
                <a:ea typeface="ＭＳ ゴシック"/>
              </a:rPr>
              <a:t> and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the file.</a:t>
            </a:r>
          </a:p>
          <a:p>
            <a:pPr lvl="0" rtl="0"/>
            <a:r>
              <a:rPr lang="en-US" sz="2000" b="1" i="0" u="none" strike="noStrike" baseline="0" smtClean="0">
                <a:latin typeface="Segoe"/>
                <a:ea typeface="ＭＳ ゴシック"/>
              </a:rPr>
              <a:t>CLOSE</a:t>
            </a:r>
            <a:r>
              <a:rPr lang="en-US" sz="2000" b="0" i="0" u="none" strike="noStrike" baseline="0" smtClean="0">
                <a:latin typeface="Segoe"/>
                <a:ea typeface="ＭＳ ゴシック"/>
              </a:rPr>
              <a:t> Excel.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76400"/>
            <a:ext cx="3692066" cy="2506540"/>
          </a:xfrm>
          <a:prstGeom prst="rect">
            <a:avLst/>
          </a:prstGeom>
        </p:spPr>
      </p:pic>
    </p:spTree>
    <p:extLst>
      <p:ext uri="{BB962C8B-B14F-4D97-AF65-F5344CB8AC3E}">
        <p14:creationId xmlns:p14="http://schemas.microsoft.com/office/powerpoint/2010/main" val="26899606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pic>
        <p:nvPicPr>
          <p:cNvPr id="7" name="Picture 6" descr="1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84" y="1591561"/>
            <a:ext cx="8022978" cy="3351856"/>
          </a:xfrm>
          <a:prstGeom prst="rect">
            <a:avLst/>
          </a:prstGeom>
        </p:spPr>
      </p:pic>
    </p:spTree>
    <p:extLst>
      <p:ext uri="{BB962C8B-B14F-4D97-AF65-F5344CB8AC3E}">
        <p14:creationId xmlns:p14="http://schemas.microsoft.com/office/powerpoint/2010/main" val="31950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Office.com Clip Art</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lnSpc>
                <a:spcPct val="90000"/>
              </a:lnSpc>
            </a:pPr>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20948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an Image via a Bing Image Search</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INSERT tab, in the Illustrations group, click the </a:t>
            </a:r>
            <a:r>
              <a:rPr lang="en-US" b="1" i="0" u="none" strike="noStrike" baseline="0" smtClean="0">
                <a:latin typeface="Segoe"/>
                <a:ea typeface="ＭＳ ゴシック"/>
              </a:rPr>
              <a:t>Online Pictures</a:t>
            </a:r>
            <a:r>
              <a:rPr lang="en-US" b="0" i="0" u="none" strike="noStrike" baseline="0" smtClean="0">
                <a:latin typeface="Segoe"/>
                <a:ea typeface="ＭＳ ゴシック"/>
              </a:rPr>
              <a:t> button. The Insert Pictures dialog box appears.</a:t>
            </a:r>
          </a:p>
          <a:p>
            <a:pPr lvl="1" rtl="0"/>
            <a:r>
              <a:rPr lang="en-US" b="0" i="0" u="none" strike="noStrike" baseline="0" smtClean="0">
                <a:latin typeface="Segoe"/>
                <a:ea typeface="ＭＳ ゴシック"/>
              </a:rPr>
              <a:t>Click in the Search Bing box to the right of Bing Image Search.</a:t>
            </a:r>
            <a:endParaRPr lang="en-US">
              <a:latin typeface="Segoe"/>
              <a:ea typeface="ＭＳ ゴシック"/>
            </a:endParaRPr>
          </a:p>
          <a:p>
            <a:pPr lvl="1"/>
            <a:r>
              <a:rPr lang="en-US">
                <a:latin typeface="Segoe"/>
                <a:ea typeface="ＭＳ ゴシック"/>
              </a:rPr>
              <a:t>Type a keyword or phrase, such as </a:t>
            </a:r>
            <a:r>
              <a:rPr lang="en-US" b="1">
                <a:latin typeface="Segoe"/>
                <a:ea typeface="ＭＳ ゴシック"/>
              </a:rPr>
              <a:t>children eating lunch</a:t>
            </a:r>
            <a:r>
              <a:rPr lang="en-US">
                <a:latin typeface="Segoe"/>
                <a:ea typeface="ＭＳ ゴシック"/>
              </a:rPr>
              <a:t>, to search the Internet via the Bing web browser for images containing those keywords in their metadata.</a:t>
            </a:r>
          </a:p>
          <a:p>
            <a:pPr lvl="1"/>
            <a:r>
              <a:rPr lang="en-US">
                <a:latin typeface="Segoe"/>
                <a:ea typeface="ＭＳ ゴシック"/>
              </a:rPr>
              <a:t>Click the magnifying glass icon at the right end of the search box or p</a:t>
            </a:r>
            <a:r>
              <a:rPr lang="en-US">
                <a:solidFill>
                  <a:srgbClr val="000000"/>
                </a:solidFill>
                <a:latin typeface="Segoe"/>
                <a:ea typeface="ＭＳ ゴシック"/>
              </a:rPr>
              <a:t>ress </a:t>
            </a:r>
            <a:r>
              <a:rPr lang="en-US" b="1">
                <a:solidFill>
                  <a:srgbClr val="000000"/>
                </a:solidFill>
                <a:latin typeface="Arial"/>
                <a:ea typeface="ＭＳ ゴシック"/>
              </a:rPr>
              <a:t>Enter</a:t>
            </a:r>
            <a:r>
              <a:rPr lang="en-US">
                <a:solidFill>
                  <a:srgbClr val="000000"/>
                </a:solidFill>
                <a:latin typeface="Segoe"/>
                <a:ea typeface="ＭＳ ゴシック"/>
              </a:rPr>
              <a:t> to begin the search.</a:t>
            </a:r>
          </a:p>
          <a:p>
            <a:pPr marL="457200" lvl="1" indent="0" rtl="0">
              <a:buNone/>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2485659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Insert an Image via a Bing Image Search</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The dialog box displays the images that meet the search criteria. To insert one of the images, click on it and click the </a:t>
            </a:r>
            <a:r>
              <a:rPr lang="en-US" b="1" i="0" u="none" strike="noStrike" baseline="0" smtClean="0">
                <a:latin typeface="Segoe"/>
                <a:ea typeface="ＭＳ ゴシック"/>
              </a:rPr>
              <a:t>Insert</a:t>
            </a:r>
            <a:r>
              <a:rPr lang="en-US" b="0" i="0" u="none" strike="noStrike" baseline="0" smtClean="0">
                <a:latin typeface="Segoe"/>
                <a:ea typeface="ＭＳ ゴシック"/>
              </a:rPr>
              <a:t> button in the dialog box. You can also double-click the desired image. Once an image is inserted, the dialog box closes automatically. Notice that the image was inserted over the top of the clip art image.</a:t>
            </a:r>
          </a:p>
          <a:p>
            <a:pPr lvl="1" rtl="0">
              <a:buAutoNum type="arabicPeriod" startAt="5"/>
            </a:pPr>
            <a:r>
              <a:rPr lang="en-US" b="0" i="0" u="none" strike="noStrike" baseline="0" smtClean="0">
                <a:latin typeface="Segoe"/>
                <a:ea typeface="ＭＳ ゴシック"/>
              </a:rPr>
              <a:t>C</a:t>
            </a:r>
            <a:r>
              <a:rPr lang="en-US" b="0" i="0" u="none" strike="noStrike" baseline="0" smtClean="0">
                <a:solidFill>
                  <a:srgbClr val="000000"/>
                </a:solidFill>
                <a:latin typeface="Segoe"/>
                <a:ea typeface="ＭＳ ゴシック"/>
              </a:rPr>
              <a:t>lick the newly inserted image to select it, and then press the </a:t>
            </a:r>
            <a:r>
              <a:rPr lang="en-US" b="1" i="0" u="none" strike="noStrike" baseline="0" smtClean="0">
                <a:solidFill>
                  <a:srgbClr val="000000"/>
                </a:solidFill>
                <a:latin typeface="Arial"/>
                <a:ea typeface="ＭＳ ゴシック"/>
              </a:rPr>
              <a:t>Delete</a:t>
            </a:r>
            <a:r>
              <a:rPr lang="en-US" b="0" i="0" u="none" strike="noStrike" baseline="0" smtClean="0">
                <a:solidFill>
                  <a:srgbClr val="000000"/>
                </a:solidFill>
                <a:latin typeface="Segoe"/>
                <a:ea typeface="ＭＳ ゴシック"/>
              </a:rPr>
              <a:t> key on your keyboard. </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Leave the workbook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2585493320"/>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380</TotalTime>
  <Words>5298</Words>
  <Application>Microsoft Macintosh PowerPoint</Application>
  <PresentationFormat>On-screen Show (4:3)</PresentationFormat>
  <Paragraphs>496</Paragraphs>
  <Slides>68</Slides>
  <Notes>9</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template</vt:lpstr>
      <vt:lpstr>Adding Pictures and Shapes  to a Worksheet</vt:lpstr>
      <vt:lpstr>Objectives</vt:lpstr>
      <vt:lpstr>Step by Step: Insert a Picture from a File</vt:lpstr>
      <vt:lpstr>Step by Step: Insert a Picture from a File</vt:lpstr>
      <vt:lpstr>Step by Step: Insert Office.com Clip Art</vt:lpstr>
      <vt:lpstr>Step by Step: Insert Office.com Clip Art</vt:lpstr>
      <vt:lpstr>Step by Step: Insert Office.com Clip Art</vt:lpstr>
      <vt:lpstr>Step by Step: Insert an Image via a Bing Image Search</vt:lpstr>
      <vt:lpstr>Step by Step: Insert an Image via a Bing Image Search</vt:lpstr>
      <vt:lpstr>Step by Step: Insert an Image from Your SkyDrive</vt:lpstr>
      <vt:lpstr>Step by Step: Insert an Image from Your SkyDrive</vt:lpstr>
      <vt:lpstr>Step by Step: Insert an Image from Your SkyDrive</vt:lpstr>
      <vt:lpstr>Step by Step: Insert an Image from Your SkyDrive</vt:lpstr>
      <vt:lpstr>Step by Step: Add a Shape</vt:lpstr>
      <vt:lpstr>Step by Step: Add a Shape</vt:lpstr>
      <vt:lpstr>Step by Step: Add a Shape</vt:lpstr>
      <vt:lpstr>Step by Step: Draw Lines</vt:lpstr>
      <vt:lpstr>Step by Step: Draw Lines</vt:lpstr>
      <vt:lpstr>Step by Step: Add Text to a Shape</vt:lpstr>
      <vt:lpstr>Step by Step: Add Text to a Shape</vt:lpstr>
      <vt:lpstr>Step by Step: Add Text to a Shape</vt:lpstr>
      <vt:lpstr>Step by Step: Add a Text Box</vt:lpstr>
      <vt:lpstr>Step by Step: Add a Text Box</vt:lpstr>
      <vt:lpstr>Step by Step: Use WordArt</vt:lpstr>
      <vt:lpstr>Step by Step: Use WordArt</vt:lpstr>
      <vt:lpstr>Step by Step: Delete Graphics</vt:lpstr>
      <vt:lpstr>Step by Step: Delete Graphics</vt:lpstr>
      <vt:lpstr>Step by Step: Move Graphics</vt:lpstr>
      <vt:lpstr>Step by Step: Move Graphics</vt:lpstr>
      <vt:lpstr>Step by Step: Copy a Graphic</vt:lpstr>
      <vt:lpstr>Step by Step: Copy a Graphic</vt:lpstr>
      <vt:lpstr>Step by Step: Apply a Style to a Shape</vt:lpstr>
      <vt:lpstr>Step by Step: Apply a Style to a Shape</vt:lpstr>
      <vt:lpstr>Step by Step: Apply a Style to a Shape</vt:lpstr>
      <vt:lpstr>Step by Step: Apply a Style to a Shape</vt:lpstr>
      <vt:lpstr>Step by Step: Resize a Graphic</vt:lpstr>
      <vt:lpstr>Step by Step: Resize a Graphic</vt:lpstr>
      <vt:lpstr>Step by Step: Rotate a Graphic</vt:lpstr>
      <vt:lpstr>Step by Step: Rotate a Graphic</vt:lpstr>
      <vt:lpstr>Step by Step: Control Stacking Order when Graphics Overlap</vt:lpstr>
      <vt:lpstr>Step by Step: Control Stacking Order when Graphics Overlap</vt:lpstr>
      <vt:lpstr>Step by Step: Control Stacking Order when Graphics Overlap</vt:lpstr>
      <vt:lpstr>Step by Step: Make Corrections to a Graphic</vt:lpstr>
      <vt:lpstr>Step by Step: Make Corrections to a Graphic</vt:lpstr>
      <vt:lpstr>Step by Step: Make Corrections to a Graphic</vt:lpstr>
      <vt:lpstr>Step by Step: Change the Color of an Image</vt:lpstr>
      <vt:lpstr>Step by Step: Change the Color of an Image</vt:lpstr>
      <vt:lpstr>Step by Step: Change the Color of an Image</vt:lpstr>
      <vt:lpstr>Step by Step: Apply Artistic Effects</vt:lpstr>
      <vt:lpstr>Step by Step: Apply Artistic Effects</vt:lpstr>
      <vt:lpstr>Step by Step: Apply Artistic Effects</vt:lpstr>
      <vt:lpstr>Step by Step: Apply Picture Styles</vt:lpstr>
      <vt:lpstr>Step by Step: Apply Picture Styles</vt:lpstr>
      <vt:lpstr>Step by Step: Reset a Picture</vt:lpstr>
      <vt:lpstr>Step by Step: Reset a Picture</vt:lpstr>
      <vt:lpstr>Step by Step: Modify a Picture’s Properties</vt:lpstr>
      <vt:lpstr>Step by Step: Modify a Picture’s Properties</vt:lpstr>
      <vt:lpstr>Step by Step: Modify a Picture’s Properties</vt:lpstr>
      <vt:lpstr>Step by Step: Capture a Screenshot</vt:lpstr>
      <vt:lpstr>Step by Step: Capture a Screenshot</vt:lpstr>
      <vt:lpstr>Step by Step: Capture a Screenshot</vt:lpstr>
      <vt:lpstr>Step by Step: Create a Flowchart</vt:lpstr>
      <vt:lpstr>Step by Step: Create a Flowchart</vt:lpstr>
      <vt:lpstr>Step by Step: Create a Flowchart</vt:lpstr>
      <vt:lpstr>Step by Step: Create an Organization Chart</vt:lpstr>
      <vt:lpstr>Step by Step: Create an Organization Chart</vt:lpstr>
      <vt:lpstr>Step by Step: Create an Organization Chart</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542</cp:revision>
  <dcterms:created xsi:type="dcterms:W3CDTF">2011-08-08T12:10:51Z</dcterms:created>
  <dcterms:modified xsi:type="dcterms:W3CDTF">2013-08-25T01:16:48Z</dcterms:modified>
</cp:coreProperties>
</file>